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6"/>
  </p:notesMasterIdLst>
  <p:sldIdLst>
    <p:sldId id="258" r:id="rId2"/>
    <p:sldId id="282" r:id="rId3"/>
    <p:sldId id="309" r:id="rId4"/>
    <p:sldId id="320" r:id="rId5"/>
    <p:sldId id="314" r:id="rId6"/>
    <p:sldId id="315" r:id="rId7"/>
    <p:sldId id="316" r:id="rId8"/>
    <p:sldId id="311" r:id="rId9"/>
    <p:sldId id="317" r:id="rId10"/>
    <p:sldId id="318" r:id="rId11"/>
    <p:sldId id="298" r:id="rId12"/>
    <p:sldId id="267" r:id="rId13"/>
    <p:sldId id="319" r:id="rId14"/>
    <p:sldId id="295"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rica Waite" initials="EW"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EAF6"/>
    <a:srgbClr val="5B7191"/>
    <a:srgbClr val="CDD5DD"/>
    <a:srgbClr val="74859B"/>
    <a:srgbClr val="C4D2E7"/>
    <a:srgbClr val="F0A622"/>
    <a:srgbClr val="5E913E"/>
    <a:srgbClr val="CE1D02"/>
    <a:srgbClr val="4DACA4"/>
    <a:srgbClr val="D578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3" autoAdjust="0"/>
    <p:restoredTop sz="86447"/>
  </p:normalViewPr>
  <p:slideViewPr>
    <p:cSldViewPr snapToGrid="0" snapToObjects="1">
      <p:cViewPr varScale="1">
        <p:scale>
          <a:sx n="113" d="100"/>
          <a:sy n="113" d="100"/>
        </p:scale>
        <p:origin x="440" y="184"/>
      </p:cViewPr>
      <p:guideLst>
        <p:guide orient="horz" pos="2160"/>
        <p:guide pos="384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Lst>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_rels/viewProps.xml.rels><?xml version="1.0" encoding="UTF-8" standalone="yes"?>
<Relationships xmlns="http://schemas.openxmlformats.org/package/2006/relationships"><Relationship Id="rId8" Type="http://schemas.openxmlformats.org/officeDocument/2006/relationships/slide" Target="slides/slide8.xml"/><Relationship Id="rId13" Type="http://schemas.openxmlformats.org/officeDocument/2006/relationships/slide" Target="slides/slide13.xml"/><Relationship Id="rId3" Type="http://schemas.openxmlformats.org/officeDocument/2006/relationships/slide" Target="slides/slide3.xml"/><Relationship Id="rId7" Type="http://schemas.openxmlformats.org/officeDocument/2006/relationships/slide" Target="slides/slide7.xml"/><Relationship Id="rId12" Type="http://schemas.openxmlformats.org/officeDocument/2006/relationships/slide" Target="slides/slide12.xml"/><Relationship Id="rId2" Type="http://schemas.openxmlformats.org/officeDocument/2006/relationships/slide" Target="slides/slide2.xml"/><Relationship Id="rId1" Type="http://schemas.openxmlformats.org/officeDocument/2006/relationships/slide" Target="slides/slide1.xml"/><Relationship Id="rId6" Type="http://schemas.openxmlformats.org/officeDocument/2006/relationships/slide" Target="slides/slide6.xml"/><Relationship Id="rId11" Type="http://schemas.openxmlformats.org/officeDocument/2006/relationships/slide" Target="slides/slide11.xml"/><Relationship Id="rId5" Type="http://schemas.openxmlformats.org/officeDocument/2006/relationships/slide" Target="slides/slide5.xml"/><Relationship Id="rId10" Type="http://schemas.openxmlformats.org/officeDocument/2006/relationships/slide" Target="slides/slide10.xml"/><Relationship Id="rId4" Type="http://schemas.openxmlformats.org/officeDocument/2006/relationships/slide" Target="slides/slide4.xml"/><Relationship Id="rId9" Type="http://schemas.openxmlformats.org/officeDocument/2006/relationships/slide" Target="slides/slide9.xml"/><Relationship Id="rId14"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6AFEDE-F1BF-6A4A-80D9-CCB6DC4EFE3D}" type="datetimeFigureOut">
              <a:rPr lang="en-US" smtClean="0"/>
              <a:t>6/30/25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711C10-233D-DA48-A5CB-9365BBABB6B4}" type="slidenum">
              <a:rPr lang="en-US" smtClean="0"/>
              <a:t>‹N°›</a:t>
            </a:fld>
            <a:endParaRPr lang="en-US" dirty="0"/>
          </a:p>
        </p:txBody>
      </p:sp>
    </p:spTree>
    <p:extLst>
      <p:ext uri="{BB962C8B-B14F-4D97-AF65-F5344CB8AC3E}">
        <p14:creationId xmlns:p14="http://schemas.microsoft.com/office/powerpoint/2010/main" val="4330768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711C10-233D-DA48-A5CB-9365BBABB6B4}" type="slidenum">
              <a:rPr lang="en-US" smtClean="0"/>
              <a:t>1</a:t>
            </a:fld>
            <a:endParaRPr lang="en-US" dirty="0"/>
          </a:p>
        </p:txBody>
      </p:sp>
    </p:spTree>
    <p:extLst>
      <p:ext uri="{BB962C8B-B14F-4D97-AF65-F5344CB8AC3E}">
        <p14:creationId xmlns:p14="http://schemas.microsoft.com/office/powerpoint/2010/main" val="27224943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711C10-233D-DA48-A5CB-9365BBABB6B4}" type="slidenum">
              <a:rPr lang="en-US" smtClean="0"/>
              <a:t>10</a:t>
            </a:fld>
            <a:endParaRPr lang="en-US" dirty="0"/>
          </a:p>
        </p:txBody>
      </p:sp>
    </p:spTree>
    <p:extLst>
      <p:ext uri="{BB962C8B-B14F-4D97-AF65-F5344CB8AC3E}">
        <p14:creationId xmlns:p14="http://schemas.microsoft.com/office/powerpoint/2010/main" val="4263118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711C10-233D-DA48-A5CB-9365BBABB6B4}" type="slidenum">
              <a:rPr lang="en-US" smtClean="0"/>
              <a:t>11</a:t>
            </a:fld>
            <a:endParaRPr lang="en-US" dirty="0"/>
          </a:p>
        </p:txBody>
      </p:sp>
    </p:spTree>
    <p:extLst>
      <p:ext uri="{BB962C8B-B14F-4D97-AF65-F5344CB8AC3E}">
        <p14:creationId xmlns:p14="http://schemas.microsoft.com/office/powerpoint/2010/main" val="18930196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711C10-233D-DA48-A5CB-9365BBABB6B4}" type="slidenum">
              <a:rPr lang="en-US" smtClean="0"/>
              <a:t>12</a:t>
            </a:fld>
            <a:endParaRPr lang="en-US" dirty="0"/>
          </a:p>
        </p:txBody>
      </p:sp>
    </p:spTree>
    <p:extLst>
      <p:ext uri="{BB962C8B-B14F-4D97-AF65-F5344CB8AC3E}">
        <p14:creationId xmlns:p14="http://schemas.microsoft.com/office/powerpoint/2010/main" val="38789752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711C10-233D-DA48-A5CB-9365BBABB6B4}" type="slidenum">
              <a:rPr lang="en-US" smtClean="0"/>
              <a:t>13</a:t>
            </a:fld>
            <a:endParaRPr lang="en-US" dirty="0"/>
          </a:p>
        </p:txBody>
      </p:sp>
    </p:spTree>
    <p:extLst>
      <p:ext uri="{BB962C8B-B14F-4D97-AF65-F5344CB8AC3E}">
        <p14:creationId xmlns:p14="http://schemas.microsoft.com/office/powerpoint/2010/main" val="38189956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711C10-233D-DA48-A5CB-9365BBABB6B4}" type="slidenum">
              <a:rPr lang="en-US" smtClean="0"/>
              <a:t>14</a:t>
            </a:fld>
            <a:endParaRPr lang="en-US" dirty="0"/>
          </a:p>
        </p:txBody>
      </p:sp>
    </p:spTree>
    <p:extLst>
      <p:ext uri="{BB962C8B-B14F-4D97-AF65-F5344CB8AC3E}">
        <p14:creationId xmlns:p14="http://schemas.microsoft.com/office/powerpoint/2010/main" val="1822264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711C10-233D-DA48-A5CB-9365BBABB6B4}" type="slidenum">
              <a:rPr lang="en-US" smtClean="0"/>
              <a:t>2</a:t>
            </a:fld>
            <a:endParaRPr lang="en-US" dirty="0"/>
          </a:p>
        </p:txBody>
      </p:sp>
    </p:spTree>
    <p:extLst>
      <p:ext uri="{BB962C8B-B14F-4D97-AF65-F5344CB8AC3E}">
        <p14:creationId xmlns:p14="http://schemas.microsoft.com/office/powerpoint/2010/main" val="3932270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711C10-233D-DA48-A5CB-9365BBABB6B4}" type="slidenum">
              <a:rPr lang="en-US" smtClean="0"/>
              <a:t>3</a:t>
            </a:fld>
            <a:endParaRPr lang="en-US" dirty="0"/>
          </a:p>
        </p:txBody>
      </p:sp>
    </p:spTree>
    <p:extLst>
      <p:ext uri="{BB962C8B-B14F-4D97-AF65-F5344CB8AC3E}">
        <p14:creationId xmlns:p14="http://schemas.microsoft.com/office/powerpoint/2010/main" val="1615602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711C10-233D-DA48-A5CB-9365BBABB6B4}" type="slidenum">
              <a:rPr lang="en-US" smtClean="0"/>
              <a:t>4</a:t>
            </a:fld>
            <a:endParaRPr lang="en-US" dirty="0"/>
          </a:p>
        </p:txBody>
      </p:sp>
    </p:spTree>
    <p:extLst>
      <p:ext uri="{BB962C8B-B14F-4D97-AF65-F5344CB8AC3E}">
        <p14:creationId xmlns:p14="http://schemas.microsoft.com/office/powerpoint/2010/main" val="36186668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711C10-233D-DA48-A5CB-9365BBABB6B4}" type="slidenum">
              <a:rPr lang="en-US" smtClean="0"/>
              <a:t>5</a:t>
            </a:fld>
            <a:endParaRPr lang="en-US" dirty="0"/>
          </a:p>
        </p:txBody>
      </p:sp>
    </p:spTree>
    <p:extLst>
      <p:ext uri="{BB962C8B-B14F-4D97-AF65-F5344CB8AC3E}">
        <p14:creationId xmlns:p14="http://schemas.microsoft.com/office/powerpoint/2010/main" val="644734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711C10-233D-DA48-A5CB-9365BBABB6B4}" type="slidenum">
              <a:rPr lang="en-US" smtClean="0"/>
              <a:t>6</a:t>
            </a:fld>
            <a:endParaRPr lang="en-US" dirty="0"/>
          </a:p>
        </p:txBody>
      </p:sp>
    </p:spTree>
    <p:extLst>
      <p:ext uri="{BB962C8B-B14F-4D97-AF65-F5344CB8AC3E}">
        <p14:creationId xmlns:p14="http://schemas.microsoft.com/office/powerpoint/2010/main" val="10850262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711C10-233D-DA48-A5CB-9365BBABB6B4}" type="slidenum">
              <a:rPr lang="en-US" smtClean="0"/>
              <a:t>7</a:t>
            </a:fld>
            <a:endParaRPr lang="en-US" dirty="0"/>
          </a:p>
        </p:txBody>
      </p:sp>
    </p:spTree>
    <p:extLst>
      <p:ext uri="{BB962C8B-B14F-4D97-AF65-F5344CB8AC3E}">
        <p14:creationId xmlns:p14="http://schemas.microsoft.com/office/powerpoint/2010/main" val="4282729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711C10-233D-DA48-A5CB-9365BBABB6B4}" type="slidenum">
              <a:rPr lang="en-US" smtClean="0"/>
              <a:t>8</a:t>
            </a:fld>
            <a:endParaRPr lang="en-US" dirty="0"/>
          </a:p>
        </p:txBody>
      </p:sp>
    </p:spTree>
    <p:extLst>
      <p:ext uri="{BB962C8B-B14F-4D97-AF65-F5344CB8AC3E}">
        <p14:creationId xmlns:p14="http://schemas.microsoft.com/office/powerpoint/2010/main" val="15486841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711C10-233D-DA48-A5CB-9365BBABB6B4}" type="slidenum">
              <a:rPr lang="en-US" smtClean="0"/>
              <a:t>9</a:t>
            </a:fld>
            <a:endParaRPr lang="en-US" dirty="0"/>
          </a:p>
        </p:txBody>
      </p:sp>
    </p:spTree>
    <p:extLst>
      <p:ext uri="{BB962C8B-B14F-4D97-AF65-F5344CB8AC3E}">
        <p14:creationId xmlns:p14="http://schemas.microsoft.com/office/powerpoint/2010/main" val="10057957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a:p>
        </p:txBody>
      </p:sp>
      <p:sp>
        <p:nvSpPr>
          <p:cNvPr id="4" name="Date Placeholder 3"/>
          <p:cNvSpPr>
            <a:spLocks noGrp="1"/>
          </p:cNvSpPr>
          <p:nvPr>
            <p:ph type="dt" sz="half" idx="10"/>
          </p:nvPr>
        </p:nvSpPr>
        <p:spPr/>
        <p:txBody>
          <a:bodyPr/>
          <a:lstStyle/>
          <a:p>
            <a:fld id="{7381E756-E947-FD4A-8A23-D2C983A1A8BD}" type="datetimeFigureOut">
              <a:rPr lang="en-US" smtClean="0"/>
              <a:t>6/30/25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30669D-EC37-AA42-8CD3-B0788BD38FC6}" type="slidenum">
              <a:rPr lang="en-US" smtClean="0"/>
              <a:t>‹N°›</a:t>
            </a:fld>
            <a:endParaRPr lang="en-US" dirty="0"/>
          </a:p>
        </p:txBody>
      </p:sp>
    </p:spTree>
    <p:extLst>
      <p:ext uri="{BB962C8B-B14F-4D97-AF65-F5344CB8AC3E}">
        <p14:creationId xmlns:p14="http://schemas.microsoft.com/office/powerpoint/2010/main" val="1407345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7381E756-E947-FD4A-8A23-D2C983A1A8BD}" type="datetimeFigureOut">
              <a:rPr lang="en-US" smtClean="0"/>
              <a:t>6/30/25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30669D-EC37-AA42-8CD3-B0788BD38FC6}" type="slidenum">
              <a:rPr lang="en-US" smtClean="0"/>
              <a:t>‹N°›</a:t>
            </a:fld>
            <a:endParaRPr lang="en-US" dirty="0"/>
          </a:p>
        </p:txBody>
      </p:sp>
    </p:spTree>
    <p:extLst>
      <p:ext uri="{BB962C8B-B14F-4D97-AF65-F5344CB8AC3E}">
        <p14:creationId xmlns:p14="http://schemas.microsoft.com/office/powerpoint/2010/main" val="207839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a:t>Образец заголовка</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7381E756-E947-FD4A-8A23-D2C983A1A8BD}" type="datetimeFigureOut">
              <a:rPr lang="en-US" smtClean="0"/>
              <a:t>6/30/25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30669D-EC37-AA42-8CD3-B0788BD38FC6}" type="slidenum">
              <a:rPr lang="en-US" smtClean="0"/>
              <a:t>‹N°›</a:t>
            </a:fld>
            <a:endParaRPr lang="en-US" dirty="0"/>
          </a:p>
        </p:txBody>
      </p:sp>
    </p:spTree>
    <p:extLst>
      <p:ext uri="{BB962C8B-B14F-4D97-AF65-F5344CB8AC3E}">
        <p14:creationId xmlns:p14="http://schemas.microsoft.com/office/powerpoint/2010/main" val="1356738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7381E756-E947-FD4A-8A23-D2C983A1A8BD}" type="datetimeFigureOut">
              <a:rPr lang="en-US" smtClean="0"/>
              <a:t>6/30/25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30669D-EC37-AA42-8CD3-B0788BD38FC6}" type="slidenum">
              <a:rPr lang="en-US" smtClean="0"/>
              <a:t>‹N°›</a:t>
            </a:fld>
            <a:endParaRPr lang="en-US" dirty="0"/>
          </a:p>
        </p:txBody>
      </p:sp>
    </p:spTree>
    <p:extLst>
      <p:ext uri="{BB962C8B-B14F-4D97-AF65-F5344CB8AC3E}">
        <p14:creationId xmlns:p14="http://schemas.microsoft.com/office/powerpoint/2010/main" val="2079415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381E756-E947-FD4A-8A23-D2C983A1A8BD}" type="datetimeFigureOut">
              <a:rPr lang="en-US" smtClean="0"/>
              <a:t>6/30/25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30669D-EC37-AA42-8CD3-B0788BD38FC6}" type="slidenum">
              <a:rPr lang="en-US" smtClean="0"/>
              <a:t>‹N°›</a:t>
            </a:fld>
            <a:endParaRPr lang="en-US" dirty="0"/>
          </a:p>
        </p:txBody>
      </p:sp>
    </p:spTree>
    <p:extLst>
      <p:ext uri="{BB962C8B-B14F-4D97-AF65-F5344CB8AC3E}">
        <p14:creationId xmlns:p14="http://schemas.microsoft.com/office/powerpoint/2010/main" val="579773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Date Placeholder 4"/>
          <p:cNvSpPr>
            <a:spLocks noGrp="1"/>
          </p:cNvSpPr>
          <p:nvPr>
            <p:ph type="dt" sz="half" idx="10"/>
          </p:nvPr>
        </p:nvSpPr>
        <p:spPr/>
        <p:txBody>
          <a:bodyPr/>
          <a:lstStyle/>
          <a:p>
            <a:fld id="{7381E756-E947-FD4A-8A23-D2C983A1A8BD}" type="datetimeFigureOut">
              <a:rPr lang="en-US" smtClean="0"/>
              <a:t>6/30/25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330669D-EC37-AA42-8CD3-B0788BD38FC6}" type="slidenum">
              <a:rPr lang="en-US" smtClean="0"/>
              <a:t>‹N°›</a:t>
            </a:fld>
            <a:endParaRPr lang="en-US" dirty="0"/>
          </a:p>
        </p:txBody>
      </p:sp>
    </p:spTree>
    <p:extLst>
      <p:ext uri="{BB962C8B-B14F-4D97-AF65-F5344CB8AC3E}">
        <p14:creationId xmlns:p14="http://schemas.microsoft.com/office/powerpoint/2010/main" val="1115370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a:t>Образец заголовка</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Date Placeholder 6"/>
          <p:cNvSpPr>
            <a:spLocks noGrp="1"/>
          </p:cNvSpPr>
          <p:nvPr>
            <p:ph type="dt" sz="half" idx="10"/>
          </p:nvPr>
        </p:nvSpPr>
        <p:spPr/>
        <p:txBody>
          <a:bodyPr/>
          <a:lstStyle/>
          <a:p>
            <a:fld id="{7381E756-E947-FD4A-8A23-D2C983A1A8BD}" type="datetimeFigureOut">
              <a:rPr lang="en-US" smtClean="0"/>
              <a:t>6/30/25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330669D-EC37-AA42-8CD3-B0788BD38FC6}" type="slidenum">
              <a:rPr lang="en-US" smtClean="0"/>
              <a:t>‹N°›</a:t>
            </a:fld>
            <a:endParaRPr lang="en-US" dirty="0"/>
          </a:p>
        </p:txBody>
      </p:sp>
    </p:spTree>
    <p:extLst>
      <p:ext uri="{BB962C8B-B14F-4D97-AF65-F5344CB8AC3E}">
        <p14:creationId xmlns:p14="http://schemas.microsoft.com/office/powerpoint/2010/main" val="641709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Date Placeholder 2"/>
          <p:cNvSpPr>
            <a:spLocks noGrp="1"/>
          </p:cNvSpPr>
          <p:nvPr>
            <p:ph type="dt" sz="half" idx="10"/>
          </p:nvPr>
        </p:nvSpPr>
        <p:spPr/>
        <p:txBody>
          <a:bodyPr/>
          <a:lstStyle/>
          <a:p>
            <a:fld id="{7381E756-E947-FD4A-8A23-D2C983A1A8BD}" type="datetimeFigureOut">
              <a:rPr lang="en-US" smtClean="0"/>
              <a:t>6/30/25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330669D-EC37-AA42-8CD3-B0788BD38FC6}" type="slidenum">
              <a:rPr lang="en-US" smtClean="0"/>
              <a:t>‹N°›</a:t>
            </a:fld>
            <a:endParaRPr lang="en-US" dirty="0"/>
          </a:p>
        </p:txBody>
      </p:sp>
    </p:spTree>
    <p:extLst>
      <p:ext uri="{BB962C8B-B14F-4D97-AF65-F5344CB8AC3E}">
        <p14:creationId xmlns:p14="http://schemas.microsoft.com/office/powerpoint/2010/main" val="545901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81E756-E947-FD4A-8A23-D2C983A1A8BD}" type="datetimeFigureOut">
              <a:rPr lang="en-US" smtClean="0"/>
              <a:t>6/30/25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330669D-EC37-AA42-8CD3-B0788BD38FC6}" type="slidenum">
              <a:rPr lang="en-US" smtClean="0"/>
              <a:t>‹N°›</a:t>
            </a:fld>
            <a:endParaRPr lang="en-US" dirty="0"/>
          </a:p>
        </p:txBody>
      </p:sp>
    </p:spTree>
    <p:extLst>
      <p:ext uri="{BB962C8B-B14F-4D97-AF65-F5344CB8AC3E}">
        <p14:creationId xmlns:p14="http://schemas.microsoft.com/office/powerpoint/2010/main" val="913076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7381E756-E947-FD4A-8A23-D2C983A1A8BD}" type="datetimeFigureOut">
              <a:rPr lang="en-US" smtClean="0"/>
              <a:t>6/30/25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330669D-EC37-AA42-8CD3-B0788BD38FC6}" type="slidenum">
              <a:rPr lang="en-US" smtClean="0"/>
              <a:t>‹N°›</a:t>
            </a:fld>
            <a:endParaRPr lang="en-US" dirty="0"/>
          </a:p>
        </p:txBody>
      </p:sp>
    </p:spTree>
    <p:extLst>
      <p:ext uri="{BB962C8B-B14F-4D97-AF65-F5344CB8AC3E}">
        <p14:creationId xmlns:p14="http://schemas.microsoft.com/office/powerpoint/2010/main" val="155972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7381E756-E947-FD4A-8A23-D2C983A1A8BD}" type="datetimeFigureOut">
              <a:rPr lang="en-US" smtClean="0"/>
              <a:t>6/30/25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330669D-EC37-AA42-8CD3-B0788BD38FC6}" type="slidenum">
              <a:rPr lang="en-US" smtClean="0"/>
              <a:t>‹N°›</a:t>
            </a:fld>
            <a:endParaRPr lang="en-US" dirty="0"/>
          </a:p>
        </p:txBody>
      </p:sp>
    </p:spTree>
    <p:extLst>
      <p:ext uri="{BB962C8B-B14F-4D97-AF65-F5344CB8AC3E}">
        <p14:creationId xmlns:p14="http://schemas.microsoft.com/office/powerpoint/2010/main" val="1493808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95000"/>
                <a:alpha val="40000"/>
              </a:schemeClr>
            </a:gs>
            <a:gs pos="100000">
              <a:schemeClr val="bg1">
                <a:lumMod val="75000"/>
              </a:schemeClr>
            </a:gs>
          </a:gsLst>
          <a:lin ang="135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81E756-E947-FD4A-8A23-D2C983A1A8BD}" type="datetimeFigureOut">
              <a:rPr lang="en-US" smtClean="0"/>
              <a:t>6/30/25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30669D-EC37-AA42-8CD3-B0788BD38FC6}" type="slidenum">
              <a:rPr lang="en-US" smtClean="0"/>
              <a:t>‹N°›</a:t>
            </a:fld>
            <a:endParaRPr lang="en-US" dirty="0"/>
          </a:p>
        </p:txBody>
      </p:sp>
    </p:spTree>
    <p:extLst>
      <p:ext uri="{BB962C8B-B14F-4D97-AF65-F5344CB8AC3E}">
        <p14:creationId xmlns:p14="http://schemas.microsoft.com/office/powerpoint/2010/main" val="1729608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6343724"/>
            <a:ext cx="12192000" cy="524107"/>
          </a:xfrm>
          <a:custGeom>
            <a:avLst/>
            <a:gdLst>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 name="connsiteX0" fmla="*/ 0 w 12192000"/>
              <a:gd name="connsiteY0" fmla="*/ 3171 h 524107"/>
              <a:gd name="connsiteX1" fmla="*/ 1105457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6887 h 527823"/>
              <a:gd name="connsiteX1" fmla="*/ 11054576 w 12192000"/>
              <a:gd name="connsiteY1" fmla="*/ 3716 h 527823"/>
              <a:gd name="connsiteX2" fmla="*/ 11288751 w 12192000"/>
              <a:gd name="connsiteY2" fmla="*/ 0 h 527823"/>
              <a:gd name="connsiteX3" fmla="*/ 12192000 w 12192000"/>
              <a:gd name="connsiteY3" fmla="*/ 6887 h 527823"/>
              <a:gd name="connsiteX4" fmla="*/ 12192000 w 12192000"/>
              <a:gd name="connsiteY4" fmla="*/ 527823 h 527823"/>
              <a:gd name="connsiteX5" fmla="*/ 0 w 12192000"/>
              <a:gd name="connsiteY5" fmla="*/ 527823 h 527823"/>
              <a:gd name="connsiteX6" fmla="*/ 0 w 12192000"/>
              <a:gd name="connsiteY6" fmla="*/ 6887 h 527823"/>
              <a:gd name="connsiteX0" fmla="*/ 0 w 12192000"/>
              <a:gd name="connsiteY0" fmla="*/ 6887 h 527823"/>
              <a:gd name="connsiteX1" fmla="*/ 11054576 w 12192000"/>
              <a:gd name="connsiteY1" fmla="*/ 3716 h 527823"/>
              <a:gd name="connsiteX2" fmla="*/ 11288751 w 12192000"/>
              <a:gd name="connsiteY2" fmla="*/ 0 h 527823"/>
              <a:gd name="connsiteX3" fmla="*/ 11508059 w 12192000"/>
              <a:gd name="connsiteY3" fmla="*/ 7434 h 527823"/>
              <a:gd name="connsiteX4" fmla="*/ 12192000 w 12192000"/>
              <a:gd name="connsiteY4" fmla="*/ 6887 h 527823"/>
              <a:gd name="connsiteX5" fmla="*/ 12192000 w 12192000"/>
              <a:gd name="connsiteY5" fmla="*/ 527823 h 527823"/>
              <a:gd name="connsiteX6" fmla="*/ 0 w 12192000"/>
              <a:gd name="connsiteY6" fmla="*/ 527823 h 527823"/>
              <a:gd name="connsiteX7" fmla="*/ 0 w 12192000"/>
              <a:gd name="connsiteY7" fmla="*/ 6887 h 527823"/>
              <a:gd name="connsiteX0" fmla="*/ 0 w 12192000"/>
              <a:gd name="connsiteY0" fmla="*/ 3171 h 524107"/>
              <a:gd name="connsiteX1" fmla="*/ 11054576 w 12192000"/>
              <a:gd name="connsiteY1" fmla="*/ 0 h 524107"/>
              <a:gd name="connsiteX2" fmla="*/ 11296185 w 12192000"/>
              <a:gd name="connsiteY2" fmla="*/ 159836 h 524107"/>
              <a:gd name="connsiteX3" fmla="*/ 11508059 w 12192000"/>
              <a:gd name="connsiteY3" fmla="*/ 3718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24107">
                <a:moveTo>
                  <a:pt x="0" y="3171"/>
                </a:moveTo>
                <a:lnTo>
                  <a:pt x="11054576" y="0"/>
                </a:lnTo>
                <a:lnTo>
                  <a:pt x="11296185" y="159836"/>
                </a:lnTo>
                <a:lnTo>
                  <a:pt x="11508059" y="3718"/>
                </a:lnTo>
                <a:lnTo>
                  <a:pt x="12192000" y="3171"/>
                </a:lnTo>
                <a:lnTo>
                  <a:pt x="12192000" y="524107"/>
                </a:lnTo>
                <a:lnTo>
                  <a:pt x="0" y="524107"/>
                </a:lnTo>
                <a:lnTo>
                  <a:pt x="0" y="317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7" name="TextBox 6"/>
          <p:cNvSpPr txBox="1"/>
          <p:nvPr/>
        </p:nvSpPr>
        <p:spPr>
          <a:xfrm>
            <a:off x="5863533" y="6477000"/>
            <a:ext cx="6201508" cy="369332"/>
          </a:xfrm>
          <a:prstGeom prst="rect">
            <a:avLst/>
          </a:prstGeom>
          <a:noFill/>
        </p:spPr>
        <p:txBody>
          <a:bodyPr wrap="square" rtlCol="0">
            <a:spAutoFit/>
          </a:bodyPr>
          <a:lstStyle/>
          <a:p>
            <a:pPr algn="r"/>
            <a:r>
              <a:rPr lang="fr" b="1" dirty="0">
                <a:solidFill>
                  <a:schemeClr val="bg1"/>
                </a:solidFill>
                <a:latin typeface="Century Gothic" panose="020B0502020202020204" pitchFamily="34" charset="0"/>
                <a:ea typeface="Arial" charset="0"/>
                <a:cs typeface="Arial" charset="0"/>
              </a:rPr>
              <a:t>PLAN DE CONTINUITÉ DES ACTIVITÉS</a:t>
            </a:r>
          </a:p>
        </p:txBody>
      </p:sp>
      <p:sp>
        <p:nvSpPr>
          <p:cNvPr id="11" name="TextBox 10">
            <a:extLst>
              <a:ext uri="{FF2B5EF4-FFF2-40B4-BE49-F238E27FC236}">
                <a16:creationId xmlns:a16="http://schemas.microsoft.com/office/drawing/2014/main" id="{D25B69A5-3B0C-C540-8CC8-9794435EA004}"/>
              </a:ext>
            </a:extLst>
          </p:cNvPr>
          <p:cNvSpPr txBox="1"/>
          <p:nvPr/>
        </p:nvSpPr>
        <p:spPr>
          <a:xfrm>
            <a:off x="552992" y="374157"/>
            <a:ext cx="11221474" cy="2000548"/>
          </a:xfrm>
          <a:prstGeom prst="rect">
            <a:avLst/>
          </a:prstGeom>
          <a:noFill/>
        </p:spPr>
        <p:txBody>
          <a:bodyPr wrap="square" rtlCol="0">
            <a:spAutoFit/>
          </a:bodyPr>
          <a:lstStyle/>
          <a:p>
            <a:r>
              <a:rPr lang="fr" sz="6200" dirty="0">
                <a:latin typeface="Century Gothic" panose="020B0502020202020204" pitchFamily="34" charset="0"/>
              </a:rPr>
              <a:t>PLAN DE CONTINUITÉ DES ACTIVITÉS INFORMATIQUES</a:t>
            </a:r>
          </a:p>
        </p:txBody>
      </p:sp>
      <p:sp>
        <p:nvSpPr>
          <p:cNvPr id="9" name="TextBox 8">
            <a:extLst>
              <a:ext uri="{FF2B5EF4-FFF2-40B4-BE49-F238E27FC236}">
                <a16:creationId xmlns:a16="http://schemas.microsoft.com/office/drawing/2014/main" id="{BE98E647-E4C9-4B4B-888B-2F662C468983}"/>
              </a:ext>
            </a:extLst>
          </p:cNvPr>
          <p:cNvSpPr txBox="1"/>
          <p:nvPr/>
        </p:nvSpPr>
        <p:spPr>
          <a:xfrm>
            <a:off x="552992" y="2977839"/>
            <a:ext cx="7854449" cy="2862322"/>
          </a:xfrm>
          <a:prstGeom prst="rect">
            <a:avLst/>
          </a:prstGeom>
          <a:noFill/>
        </p:spPr>
        <p:txBody>
          <a:bodyPr wrap="square" rtlCol="0">
            <a:spAutoFit/>
          </a:bodyPr>
          <a:lstStyle/>
          <a:p>
            <a:r>
              <a:rPr lang="fr" sz="2000" dirty="0">
                <a:latin typeface="Century Gothic" panose="020B0502020202020204" pitchFamily="34" charset="0"/>
              </a:rPr>
              <a:t>NOM DE L'ENTREPRISE</a:t>
            </a:r>
          </a:p>
          <a:p>
            <a:r>
              <a:rPr lang="fr" sz="2000" dirty="0">
                <a:latin typeface="Century Gothic" panose="020B0502020202020204" pitchFamily="34" charset="0"/>
              </a:rPr>
              <a:t>Adresse municipale</a:t>
            </a:r>
          </a:p>
          <a:p>
            <a:r>
              <a:rPr lang="fr" sz="2000" dirty="0">
                <a:latin typeface="Century Gothic" panose="020B0502020202020204" pitchFamily="34" charset="0"/>
              </a:rPr>
              <a:t>Ville, État et Zip</a:t>
            </a:r>
          </a:p>
          <a:p>
            <a:endParaRPr lang="en-US" sz="2000" dirty="0">
              <a:latin typeface="Century Gothic" panose="020B0502020202020204" pitchFamily="34" charset="0"/>
            </a:endParaRPr>
          </a:p>
          <a:p>
            <a:r>
              <a:rPr lang="fr" sz="2000" dirty="0" err="1">
                <a:latin typeface="Century Gothic" panose="020B0502020202020204" pitchFamily="34" charset="0"/>
              </a:rPr>
              <a:t>webaddress.com</a:t>
            </a:r>
            <a:endParaRPr lang="en-US" sz="2000" dirty="0">
              <a:latin typeface="Century Gothic" panose="020B0502020202020204" pitchFamily="34" charset="0"/>
            </a:endParaRPr>
          </a:p>
          <a:p>
            <a:endParaRPr lang="en-US" sz="2000" dirty="0">
              <a:latin typeface="Century Gothic" panose="020B0502020202020204" pitchFamily="34" charset="0"/>
            </a:endParaRPr>
          </a:p>
          <a:p>
            <a:r>
              <a:rPr lang="fr" sz="2000" dirty="0">
                <a:latin typeface="Century Gothic" panose="020B0502020202020204" pitchFamily="34" charset="0"/>
              </a:rPr>
              <a:t>VERSION 0.0.0</a:t>
            </a:r>
          </a:p>
          <a:p>
            <a:endParaRPr lang="en-US" sz="2000" dirty="0">
              <a:latin typeface="Century Gothic" panose="020B0502020202020204" pitchFamily="34" charset="0"/>
            </a:endParaRPr>
          </a:p>
          <a:p>
            <a:r>
              <a:rPr lang="fr" sz="2000" dirty="0">
                <a:latin typeface="Century Gothic" panose="020B0502020202020204" pitchFamily="34" charset="0"/>
              </a:rPr>
              <a:t>00/00/0000</a:t>
            </a:r>
          </a:p>
        </p:txBody>
      </p:sp>
      <p:cxnSp>
        <p:nvCxnSpPr>
          <p:cNvPr id="3" name="Straight Connector 2">
            <a:extLst>
              <a:ext uri="{FF2B5EF4-FFF2-40B4-BE49-F238E27FC236}">
                <a16:creationId xmlns:a16="http://schemas.microsoft.com/office/drawing/2014/main" id="{75C502E9-323D-6147-AE85-54814FCF265C}"/>
              </a:ext>
            </a:extLst>
          </p:cNvPr>
          <p:cNvCxnSpPr>
            <a:cxnSpLocks/>
          </p:cNvCxnSpPr>
          <p:nvPr/>
        </p:nvCxnSpPr>
        <p:spPr>
          <a:xfrm>
            <a:off x="552992" y="2569314"/>
            <a:ext cx="11070972" cy="0"/>
          </a:xfrm>
          <a:prstGeom prst="line">
            <a:avLst/>
          </a:prstGeom>
        </p:spPr>
        <p:style>
          <a:lnRef idx="1">
            <a:schemeClr val="dk1"/>
          </a:lnRef>
          <a:fillRef idx="0">
            <a:schemeClr val="dk1"/>
          </a:fillRef>
          <a:effectRef idx="0">
            <a:schemeClr val="dk1"/>
          </a:effectRef>
          <a:fontRef idx="minor">
            <a:schemeClr val="tx1"/>
          </a:fontRef>
        </p:style>
      </p:cxnSp>
      <p:grpSp>
        <p:nvGrpSpPr>
          <p:cNvPr id="14" name="Group 13">
            <a:extLst>
              <a:ext uri="{FF2B5EF4-FFF2-40B4-BE49-F238E27FC236}">
                <a16:creationId xmlns:a16="http://schemas.microsoft.com/office/drawing/2014/main" id="{273E4A99-8E98-9C49-BEA2-1DA828E7F9B3}"/>
              </a:ext>
            </a:extLst>
          </p:cNvPr>
          <p:cNvGrpSpPr/>
          <p:nvPr/>
        </p:nvGrpSpPr>
        <p:grpSpPr>
          <a:xfrm>
            <a:off x="8691080" y="2880374"/>
            <a:ext cx="2932884" cy="2890404"/>
            <a:chOff x="415636" y="923060"/>
            <a:chExt cx="2932884" cy="2890404"/>
          </a:xfrm>
        </p:grpSpPr>
        <p:sp>
          <p:nvSpPr>
            <p:cNvPr id="15" name="Oval 14">
              <a:extLst>
                <a:ext uri="{FF2B5EF4-FFF2-40B4-BE49-F238E27FC236}">
                  <a16:creationId xmlns:a16="http://schemas.microsoft.com/office/drawing/2014/main" id="{BFDED863-2973-1644-9532-648285F6B0E9}"/>
                </a:ext>
              </a:extLst>
            </p:cNvPr>
            <p:cNvSpPr/>
            <p:nvPr/>
          </p:nvSpPr>
          <p:spPr>
            <a:xfrm>
              <a:off x="415636" y="923060"/>
              <a:ext cx="2932884" cy="289040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5-Point Star 15">
              <a:extLst>
                <a:ext uri="{FF2B5EF4-FFF2-40B4-BE49-F238E27FC236}">
                  <a16:creationId xmlns:a16="http://schemas.microsoft.com/office/drawing/2014/main" id="{8A17C04B-3B6F-B640-8C13-8A28DEB19342}"/>
                </a:ext>
              </a:extLst>
            </p:cNvPr>
            <p:cNvSpPr/>
            <p:nvPr/>
          </p:nvSpPr>
          <p:spPr>
            <a:xfrm>
              <a:off x="666342" y="1048616"/>
              <a:ext cx="2431473" cy="2431473"/>
            </a:xfrm>
            <a:prstGeom prst="star5">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9EA10552-11D4-8049-A191-37D70CB0C373}"/>
                </a:ext>
              </a:extLst>
            </p:cNvPr>
            <p:cNvSpPr txBox="1"/>
            <p:nvPr/>
          </p:nvSpPr>
          <p:spPr>
            <a:xfrm>
              <a:off x="666341" y="1644986"/>
              <a:ext cx="2431473" cy="1446550"/>
            </a:xfrm>
            <a:prstGeom prst="rect">
              <a:avLst/>
            </a:prstGeom>
            <a:noFill/>
          </p:spPr>
          <p:txBody>
            <a:bodyPr wrap="square" rtlCol="0">
              <a:spAutoFit/>
            </a:bodyPr>
            <a:lstStyle/>
            <a:p>
              <a:pPr algn="ctr"/>
              <a:r>
                <a:rPr lang="fr" sz="4400" b="1" dirty="0">
                  <a:solidFill>
                    <a:schemeClr val="bg1"/>
                  </a:solidFill>
                  <a:latin typeface="Century Gothic" panose="020B0502020202020204" pitchFamily="34" charset="0"/>
                </a:rPr>
                <a:t>VOTRE</a:t>
              </a:r>
            </a:p>
            <a:p>
              <a:pPr algn="ctr"/>
              <a:r>
                <a:rPr lang="fr" sz="4400" b="1" dirty="0">
                  <a:solidFill>
                    <a:schemeClr val="bg1"/>
                  </a:solidFill>
                  <a:latin typeface="Century Gothic" panose="020B0502020202020204" pitchFamily="34" charset="0"/>
                </a:rPr>
                <a:t>LOGO</a:t>
              </a:r>
            </a:p>
          </p:txBody>
        </p:sp>
      </p:grpSp>
    </p:spTree>
    <p:extLst>
      <p:ext uri="{BB962C8B-B14F-4D97-AF65-F5344CB8AC3E}">
        <p14:creationId xmlns:p14="http://schemas.microsoft.com/office/powerpoint/2010/main" val="17501501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1D5270F0-3FE0-9045-A861-1E7D1F6DA3B2}"/>
              </a:ext>
            </a:extLst>
          </p:cNvPr>
          <p:cNvGraphicFramePr>
            <a:graphicFrameLocks noGrp="1"/>
          </p:cNvGraphicFramePr>
          <p:nvPr>
            <p:extLst>
              <p:ext uri="{D42A27DB-BD31-4B8C-83A1-F6EECF244321}">
                <p14:modId xmlns:p14="http://schemas.microsoft.com/office/powerpoint/2010/main" val="2715527828"/>
              </p:ext>
            </p:extLst>
          </p:nvPr>
        </p:nvGraphicFramePr>
        <p:xfrm>
          <a:off x="546234" y="1215189"/>
          <a:ext cx="11036166" cy="4427621"/>
        </p:xfrm>
        <a:graphic>
          <a:graphicData uri="http://schemas.openxmlformats.org/drawingml/2006/table">
            <a:tbl>
              <a:tblPr>
                <a:effectLst>
                  <a:reflection blurRad="6350" stA="52000" endA="300" endPos="35000" dir="5400000" sy="-100000" algn="bl" rotWithShape="0"/>
                </a:effectLst>
                <a:tableStyleId>{5C22544A-7EE6-4342-B048-85BDC9FD1C3A}</a:tableStyleId>
              </a:tblPr>
              <a:tblGrid>
                <a:gridCol w="11036166">
                  <a:extLst>
                    <a:ext uri="{9D8B030D-6E8A-4147-A177-3AD203B41FA5}">
                      <a16:colId xmlns:a16="http://schemas.microsoft.com/office/drawing/2014/main" val="185754983"/>
                    </a:ext>
                  </a:extLst>
                </a:gridCol>
              </a:tblGrid>
              <a:tr h="4427621">
                <a:tc>
                  <a:txBody>
                    <a:bodyPr/>
                    <a:lstStyle/>
                    <a:p>
                      <a:pPr algn="l" fontAlgn="ctr"/>
                      <a:endParaRPr lang="en-US" sz="2400" b="0" i="0" u="none" strike="noStrike" dirty="0">
                        <a:solidFill>
                          <a:schemeClr val="tx1"/>
                        </a:solidFill>
                        <a:effectLst/>
                        <a:latin typeface="Century Gothic" panose="020B0502020202020204" pitchFamily="34" charset="0"/>
                      </a:endParaRPr>
                    </a:p>
                  </a:txBody>
                  <a:tcPr marL="457200" marR="137160" marT="137160" marB="1371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64071318"/>
                  </a:ext>
                </a:extLst>
              </a:tr>
            </a:tbl>
          </a:graphicData>
        </a:graphic>
      </p:graphicFrame>
      <p:sp>
        <p:nvSpPr>
          <p:cNvPr id="8" name="Rectangle 7"/>
          <p:cNvSpPr/>
          <p:nvPr/>
        </p:nvSpPr>
        <p:spPr>
          <a:xfrm>
            <a:off x="0" y="6333892"/>
            <a:ext cx="12192000" cy="524107"/>
          </a:xfrm>
          <a:custGeom>
            <a:avLst/>
            <a:gdLst>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 name="connsiteX0" fmla="*/ 0 w 12192000"/>
              <a:gd name="connsiteY0" fmla="*/ 3171 h 524107"/>
              <a:gd name="connsiteX1" fmla="*/ 1105457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6887 h 527823"/>
              <a:gd name="connsiteX1" fmla="*/ 11054576 w 12192000"/>
              <a:gd name="connsiteY1" fmla="*/ 3716 h 527823"/>
              <a:gd name="connsiteX2" fmla="*/ 11288751 w 12192000"/>
              <a:gd name="connsiteY2" fmla="*/ 0 h 527823"/>
              <a:gd name="connsiteX3" fmla="*/ 12192000 w 12192000"/>
              <a:gd name="connsiteY3" fmla="*/ 6887 h 527823"/>
              <a:gd name="connsiteX4" fmla="*/ 12192000 w 12192000"/>
              <a:gd name="connsiteY4" fmla="*/ 527823 h 527823"/>
              <a:gd name="connsiteX5" fmla="*/ 0 w 12192000"/>
              <a:gd name="connsiteY5" fmla="*/ 527823 h 527823"/>
              <a:gd name="connsiteX6" fmla="*/ 0 w 12192000"/>
              <a:gd name="connsiteY6" fmla="*/ 6887 h 527823"/>
              <a:gd name="connsiteX0" fmla="*/ 0 w 12192000"/>
              <a:gd name="connsiteY0" fmla="*/ 6887 h 527823"/>
              <a:gd name="connsiteX1" fmla="*/ 11054576 w 12192000"/>
              <a:gd name="connsiteY1" fmla="*/ 3716 h 527823"/>
              <a:gd name="connsiteX2" fmla="*/ 11288751 w 12192000"/>
              <a:gd name="connsiteY2" fmla="*/ 0 h 527823"/>
              <a:gd name="connsiteX3" fmla="*/ 11508059 w 12192000"/>
              <a:gd name="connsiteY3" fmla="*/ 7434 h 527823"/>
              <a:gd name="connsiteX4" fmla="*/ 12192000 w 12192000"/>
              <a:gd name="connsiteY4" fmla="*/ 6887 h 527823"/>
              <a:gd name="connsiteX5" fmla="*/ 12192000 w 12192000"/>
              <a:gd name="connsiteY5" fmla="*/ 527823 h 527823"/>
              <a:gd name="connsiteX6" fmla="*/ 0 w 12192000"/>
              <a:gd name="connsiteY6" fmla="*/ 527823 h 527823"/>
              <a:gd name="connsiteX7" fmla="*/ 0 w 12192000"/>
              <a:gd name="connsiteY7" fmla="*/ 6887 h 527823"/>
              <a:gd name="connsiteX0" fmla="*/ 0 w 12192000"/>
              <a:gd name="connsiteY0" fmla="*/ 3171 h 524107"/>
              <a:gd name="connsiteX1" fmla="*/ 11054576 w 12192000"/>
              <a:gd name="connsiteY1" fmla="*/ 0 h 524107"/>
              <a:gd name="connsiteX2" fmla="*/ 11296185 w 12192000"/>
              <a:gd name="connsiteY2" fmla="*/ 159836 h 524107"/>
              <a:gd name="connsiteX3" fmla="*/ 11508059 w 12192000"/>
              <a:gd name="connsiteY3" fmla="*/ 3718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24107">
                <a:moveTo>
                  <a:pt x="0" y="3171"/>
                </a:moveTo>
                <a:lnTo>
                  <a:pt x="11054576" y="0"/>
                </a:lnTo>
                <a:lnTo>
                  <a:pt x="11296185" y="159836"/>
                </a:lnTo>
                <a:lnTo>
                  <a:pt x="11508059" y="3718"/>
                </a:lnTo>
                <a:lnTo>
                  <a:pt x="12192000" y="3171"/>
                </a:lnTo>
                <a:lnTo>
                  <a:pt x="12192000" y="524107"/>
                </a:lnTo>
                <a:lnTo>
                  <a:pt x="0" y="524107"/>
                </a:lnTo>
                <a:lnTo>
                  <a:pt x="0" y="317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7" name="TextBox 6"/>
          <p:cNvSpPr txBox="1"/>
          <p:nvPr/>
        </p:nvSpPr>
        <p:spPr>
          <a:xfrm>
            <a:off x="3781586" y="6477000"/>
            <a:ext cx="8283455" cy="369332"/>
          </a:xfrm>
          <a:prstGeom prst="rect">
            <a:avLst/>
          </a:prstGeom>
          <a:noFill/>
        </p:spPr>
        <p:txBody>
          <a:bodyPr wrap="square" rtlCol="0">
            <a:spAutoFit/>
          </a:bodyPr>
          <a:lstStyle/>
          <a:p>
            <a:pPr algn="r"/>
            <a:r>
              <a:rPr lang="fr" b="1" dirty="0">
                <a:solidFill>
                  <a:schemeClr val="bg1"/>
                </a:solidFill>
                <a:latin typeface="Century Gothic" panose="020B0502020202020204" pitchFamily="34" charset="0"/>
                <a:ea typeface="Arial" charset="0"/>
                <a:cs typeface="Arial" charset="0"/>
              </a:rPr>
              <a:t>7. PLAN DE RESTAURATION</a:t>
            </a:r>
          </a:p>
        </p:txBody>
      </p:sp>
      <p:sp>
        <p:nvSpPr>
          <p:cNvPr id="4" name="TextBox 3">
            <a:extLst>
              <a:ext uri="{FF2B5EF4-FFF2-40B4-BE49-F238E27FC236}">
                <a16:creationId xmlns:a16="http://schemas.microsoft.com/office/drawing/2014/main" id="{FF9A8A93-1A2F-3A45-8CB4-43CDD520FA38}"/>
              </a:ext>
            </a:extLst>
          </p:cNvPr>
          <p:cNvSpPr txBox="1"/>
          <p:nvPr/>
        </p:nvSpPr>
        <p:spPr>
          <a:xfrm>
            <a:off x="546234" y="240632"/>
            <a:ext cx="11004082" cy="830997"/>
          </a:xfrm>
          <a:prstGeom prst="rect">
            <a:avLst/>
          </a:prstGeom>
          <a:noFill/>
        </p:spPr>
        <p:txBody>
          <a:bodyPr wrap="square" rtlCol="0">
            <a:spAutoFit/>
          </a:bodyPr>
          <a:lstStyle/>
          <a:p>
            <a:r>
              <a:rPr lang="fr" sz="1600" dirty="0">
                <a:latin typeface="Century Gothic" panose="020B0502020202020204" pitchFamily="34" charset="0"/>
              </a:rPr>
              <a:t>Les équipes de reprise après sinistre et informatique maintiennent, contrôlent et vérifient périodiquement tous les dossiers qui sont essentiels à la poursuite des opérations commerciales et qui seraient affectés par des perturbations ou des catastrophes des installations. Les équipes sauvegardent et stockent périodiquement les fichiers les plus critiques sur un site hors site.</a:t>
            </a:r>
          </a:p>
        </p:txBody>
      </p:sp>
    </p:spTree>
    <p:extLst>
      <p:ext uri="{BB962C8B-B14F-4D97-AF65-F5344CB8AC3E}">
        <p14:creationId xmlns:p14="http://schemas.microsoft.com/office/powerpoint/2010/main" val="32330286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44B5A14A-994D-2E45-8BDA-35C939E37A7A}"/>
              </a:ext>
            </a:extLst>
          </p:cNvPr>
          <p:cNvGraphicFramePr>
            <a:graphicFrameLocks noGrp="1"/>
          </p:cNvGraphicFramePr>
          <p:nvPr>
            <p:extLst>
              <p:ext uri="{D42A27DB-BD31-4B8C-83A1-F6EECF244321}">
                <p14:modId xmlns:p14="http://schemas.microsoft.com/office/powerpoint/2010/main" val="3447053821"/>
              </p:ext>
            </p:extLst>
          </p:nvPr>
        </p:nvGraphicFramePr>
        <p:xfrm>
          <a:off x="546232" y="1214736"/>
          <a:ext cx="11004083" cy="4844667"/>
        </p:xfrm>
        <a:graphic>
          <a:graphicData uri="http://schemas.openxmlformats.org/drawingml/2006/table">
            <a:tbl>
              <a:tblPr>
                <a:effectLst>
                  <a:reflection blurRad="6350" stA="52000" endA="300" endPos="35000" dir="5400000" sy="-100000" algn="bl" rotWithShape="0"/>
                </a:effectLst>
                <a:tableStyleId>{5C22544A-7EE6-4342-B048-85BDC9FD1C3A}</a:tableStyleId>
              </a:tblPr>
              <a:tblGrid>
                <a:gridCol w="3929515">
                  <a:extLst>
                    <a:ext uri="{9D8B030D-6E8A-4147-A177-3AD203B41FA5}">
                      <a16:colId xmlns:a16="http://schemas.microsoft.com/office/drawing/2014/main" val="2448353432"/>
                    </a:ext>
                  </a:extLst>
                </a:gridCol>
                <a:gridCol w="7074568">
                  <a:extLst>
                    <a:ext uri="{9D8B030D-6E8A-4147-A177-3AD203B41FA5}">
                      <a16:colId xmlns:a16="http://schemas.microsoft.com/office/drawing/2014/main" val="185754983"/>
                    </a:ext>
                  </a:extLst>
                </a:gridCol>
              </a:tblGrid>
              <a:tr h="1117049">
                <a:tc>
                  <a:txBody>
                    <a:bodyPr/>
                    <a:lstStyle/>
                    <a:p>
                      <a:pPr algn="l" fontAlgn="b"/>
                      <a:r>
                        <a:rPr lang="fr" sz="1600" b="1" u="none" strike="noStrike" dirty="0">
                          <a:solidFill>
                            <a:schemeClr val="bg1"/>
                          </a:solidFill>
                          <a:effectLst/>
                          <a:latin typeface="Century Gothic" panose="020B0502020202020204" pitchFamily="34" charset="0"/>
                        </a:rPr>
                        <a:t>A. RÔLES D'ÉQUIPE</a:t>
                      </a:r>
                      <a:endParaRPr lang="en-US" sz="1600" b="1" i="0" u="none" strike="noStrike" dirty="0">
                        <a:solidFill>
                          <a:schemeClr val="bg1"/>
                        </a:solidFill>
                        <a:effectLst/>
                        <a:latin typeface="Century Gothic" panose="020B0502020202020204" pitchFamily="34" charset="0"/>
                      </a:endParaRPr>
                    </a:p>
                  </a:txBody>
                  <a:tcPr marL="137160" marR="137160" marT="137160" marB="1371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50000"/>
                      </a:schemeClr>
                    </a:solidFill>
                  </a:tcPr>
                </a:tc>
                <a:tc>
                  <a:txBody>
                    <a:bodyPr/>
                    <a:lstStyle/>
                    <a:p>
                      <a:pPr algn="l" fontAlgn="ctr"/>
                      <a:r>
                        <a:rPr lang="fr" sz="1600" b="0" i="0" u="none" strike="noStrike" dirty="0">
                          <a:solidFill>
                            <a:schemeClr val="tx2">
                              <a:lumMod val="50000"/>
                            </a:schemeClr>
                          </a:solidFill>
                          <a:effectLst/>
                          <a:latin typeface="Century Gothic" panose="020B0502020202020204" pitchFamily="34" charset="0"/>
                        </a:rPr>
                        <a:t>Chef d'équipe, Chef d'équipe de secours, Membre d'équipe</a:t>
                      </a:r>
                    </a:p>
                  </a:txBody>
                  <a:tcPr marL="365760" marR="137160" marT="137160" marB="1371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64071318"/>
                  </a:ext>
                </a:extLst>
              </a:tr>
              <a:tr h="1117049">
                <a:tc>
                  <a:txBody>
                    <a:bodyPr/>
                    <a:lstStyle/>
                    <a:p>
                      <a:pPr algn="l" fontAlgn="b"/>
                      <a:r>
                        <a:rPr lang="fr" sz="1600" b="1" i="0" u="none" strike="noStrike" dirty="0">
                          <a:solidFill>
                            <a:schemeClr val="bg1"/>
                          </a:solidFill>
                          <a:effectLst/>
                          <a:latin typeface="Century Gothic" panose="020B0502020202020204" pitchFamily="34" charset="0"/>
                        </a:rPr>
                        <a:t>B. CONTACTS DE L'ÉQUIPE</a:t>
                      </a:r>
                    </a:p>
                  </a:txBody>
                  <a:tcPr marL="137160" marR="137160" marT="137160" marB="1371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75000"/>
                      </a:schemeClr>
                    </a:solidFill>
                  </a:tcPr>
                </a:tc>
                <a:tc>
                  <a:txBody>
                    <a:bodyPr/>
                    <a:lstStyle/>
                    <a:p>
                      <a:pPr algn="l" fontAlgn="ctr"/>
                      <a:r>
                        <a:rPr lang="fr" sz="1600" b="0" i="0" u="none" strike="noStrike" dirty="0">
                          <a:solidFill>
                            <a:schemeClr val="tx2">
                              <a:lumMod val="50000"/>
                            </a:schemeClr>
                          </a:solidFill>
                          <a:effectLst/>
                          <a:latin typeface="Century Gothic" panose="020B0502020202020204" pitchFamily="34" charset="0"/>
                        </a:rPr>
                        <a:t>Stocké dans l'annexe de la liste de contacts</a:t>
                      </a:r>
                    </a:p>
                  </a:txBody>
                  <a:tcPr marL="365760" marR="137160" marT="137160" marB="1371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37250388"/>
                  </a:ext>
                </a:extLst>
              </a:tr>
              <a:tr h="1117049">
                <a:tc>
                  <a:txBody>
                    <a:bodyPr/>
                    <a:lstStyle/>
                    <a:p>
                      <a:pPr algn="l" fontAlgn="b"/>
                      <a:r>
                        <a:rPr lang="fr" sz="1600" b="1" i="0" u="none" strike="noStrike" dirty="0">
                          <a:solidFill>
                            <a:schemeClr val="bg1"/>
                          </a:solidFill>
                          <a:effectLst/>
                          <a:latin typeface="Century Gothic" panose="020B0502020202020204" pitchFamily="34" charset="0"/>
                        </a:rPr>
                        <a:t>C. RESPONSABILITÉS DE L'ÉQUIPE</a:t>
                      </a:r>
                    </a:p>
                  </a:txBody>
                  <a:tcPr marL="137160" marR="137160" marT="137160" marB="1371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solidFill>
                  </a:tcPr>
                </a:tc>
                <a:tc>
                  <a:txBody>
                    <a:bodyPr/>
                    <a:lstStyle/>
                    <a:p>
                      <a:pPr algn="l" fontAlgn="ctr"/>
                      <a:r>
                        <a:rPr lang="fr" sz="1600" b="0" i="0" u="none" strike="noStrike" dirty="0">
                          <a:solidFill>
                            <a:schemeClr val="tx2">
                              <a:lumMod val="50000"/>
                            </a:schemeClr>
                          </a:solidFill>
                          <a:effectLst/>
                          <a:latin typeface="Century Gothic" panose="020B0502020202020204" pitchFamily="34" charset="0"/>
                        </a:rPr>
                        <a:t>Commandant d'intervention, agent des RH/relations publiques, Technologie de l'information, Finances/Administrateur, Juridique/Contacts</a:t>
                      </a:r>
                    </a:p>
                  </a:txBody>
                  <a:tcPr marL="365760" marR="137160" marT="137160" marB="1371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30761641"/>
                  </a:ext>
                </a:extLst>
              </a:tr>
              <a:tr h="1117049">
                <a:tc>
                  <a:txBody>
                    <a:bodyPr/>
                    <a:lstStyle/>
                    <a:p>
                      <a:pPr algn="l" fontAlgn="b"/>
                      <a:r>
                        <a:rPr lang="fr" sz="1600" b="1" i="0" u="none" strike="noStrike" dirty="0">
                          <a:solidFill>
                            <a:schemeClr val="bg1"/>
                          </a:solidFill>
                          <a:effectLst/>
                          <a:latin typeface="Century Gothic" panose="020B0502020202020204" pitchFamily="34" charset="0"/>
                        </a:rPr>
                        <a:t>D. ÉQUIPES MINISTÉRIELLES DE RÉTABLISSEMENT</a:t>
                      </a:r>
                    </a:p>
                  </a:txBody>
                  <a:tcPr marL="137160" marR="137160" marT="137160" marB="1371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50000"/>
                      </a:schemeClr>
                    </a:solidFill>
                  </a:tcPr>
                </a:tc>
                <a:tc>
                  <a:txBody>
                    <a:bodyPr/>
                    <a:lstStyle/>
                    <a:p>
                      <a:pPr algn="l" fontAlgn="ctr"/>
                      <a:r>
                        <a:rPr lang="fr" sz="1600" b="0" i="0" u="none" strike="noStrike" dirty="0">
                          <a:solidFill>
                            <a:schemeClr val="tx2">
                              <a:lumMod val="50000"/>
                            </a:schemeClr>
                          </a:solidFill>
                          <a:effectLst/>
                          <a:latin typeface="Century Gothic" panose="020B0502020202020204" pitchFamily="34" charset="0"/>
                        </a:rPr>
                        <a:t>Coordonnateur de la continuité des activités, Équipe des communications des COE, Équipe des ressources humaines des COE, Équipe d'administration des COE, Équipe d'intervention d'urgence, Équipe de rétablissement des technologies de l'information</a:t>
                      </a:r>
                    </a:p>
                  </a:txBody>
                  <a:tcPr marL="365760" marR="137160" marT="137160" marB="1371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07520451"/>
                  </a:ext>
                </a:extLst>
              </a:tr>
            </a:tbl>
          </a:graphicData>
        </a:graphic>
      </p:graphicFrame>
      <p:sp>
        <p:nvSpPr>
          <p:cNvPr id="8" name="Rectangle 7"/>
          <p:cNvSpPr/>
          <p:nvPr/>
        </p:nvSpPr>
        <p:spPr>
          <a:xfrm>
            <a:off x="0" y="6333892"/>
            <a:ext cx="12192000" cy="524107"/>
          </a:xfrm>
          <a:custGeom>
            <a:avLst/>
            <a:gdLst>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 name="connsiteX0" fmla="*/ 0 w 12192000"/>
              <a:gd name="connsiteY0" fmla="*/ 3171 h 524107"/>
              <a:gd name="connsiteX1" fmla="*/ 1105457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6887 h 527823"/>
              <a:gd name="connsiteX1" fmla="*/ 11054576 w 12192000"/>
              <a:gd name="connsiteY1" fmla="*/ 3716 h 527823"/>
              <a:gd name="connsiteX2" fmla="*/ 11288751 w 12192000"/>
              <a:gd name="connsiteY2" fmla="*/ 0 h 527823"/>
              <a:gd name="connsiteX3" fmla="*/ 12192000 w 12192000"/>
              <a:gd name="connsiteY3" fmla="*/ 6887 h 527823"/>
              <a:gd name="connsiteX4" fmla="*/ 12192000 w 12192000"/>
              <a:gd name="connsiteY4" fmla="*/ 527823 h 527823"/>
              <a:gd name="connsiteX5" fmla="*/ 0 w 12192000"/>
              <a:gd name="connsiteY5" fmla="*/ 527823 h 527823"/>
              <a:gd name="connsiteX6" fmla="*/ 0 w 12192000"/>
              <a:gd name="connsiteY6" fmla="*/ 6887 h 527823"/>
              <a:gd name="connsiteX0" fmla="*/ 0 w 12192000"/>
              <a:gd name="connsiteY0" fmla="*/ 6887 h 527823"/>
              <a:gd name="connsiteX1" fmla="*/ 11054576 w 12192000"/>
              <a:gd name="connsiteY1" fmla="*/ 3716 h 527823"/>
              <a:gd name="connsiteX2" fmla="*/ 11288751 w 12192000"/>
              <a:gd name="connsiteY2" fmla="*/ 0 h 527823"/>
              <a:gd name="connsiteX3" fmla="*/ 11508059 w 12192000"/>
              <a:gd name="connsiteY3" fmla="*/ 7434 h 527823"/>
              <a:gd name="connsiteX4" fmla="*/ 12192000 w 12192000"/>
              <a:gd name="connsiteY4" fmla="*/ 6887 h 527823"/>
              <a:gd name="connsiteX5" fmla="*/ 12192000 w 12192000"/>
              <a:gd name="connsiteY5" fmla="*/ 527823 h 527823"/>
              <a:gd name="connsiteX6" fmla="*/ 0 w 12192000"/>
              <a:gd name="connsiteY6" fmla="*/ 527823 h 527823"/>
              <a:gd name="connsiteX7" fmla="*/ 0 w 12192000"/>
              <a:gd name="connsiteY7" fmla="*/ 6887 h 527823"/>
              <a:gd name="connsiteX0" fmla="*/ 0 w 12192000"/>
              <a:gd name="connsiteY0" fmla="*/ 3171 h 524107"/>
              <a:gd name="connsiteX1" fmla="*/ 11054576 w 12192000"/>
              <a:gd name="connsiteY1" fmla="*/ 0 h 524107"/>
              <a:gd name="connsiteX2" fmla="*/ 11296185 w 12192000"/>
              <a:gd name="connsiteY2" fmla="*/ 159836 h 524107"/>
              <a:gd name="connsiteX3" fmla="*/ 11508059 w 12192000"/>
              <a:gd name="connsiteY3" fmla="*/ 3718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24107">
                <a:moveTo>
                  <a:pt x="0" y="3171"/>
                </a:moveTo>
                <a:lnTo>
                  <a:pt x="11054576" y="0"/>
                </a:lnTo>
                <a:lnTo>
                  <a:pt x="11296185" y="159836"/>
                </a:lnTo>
                <a:lnTo>
                  <a:pt x="11508059" y="3718"/>
                </a:lnTo>
                <a:lnTo>
                  <a:pt x="12192000" y="3171"/>
                </a:lnTo>
                <a:lnTo>
                  <a:pt x="12192000" y="524107"/>
                </a:lnTo>
                <a:lnTo>
                  <a:pt x="0" y="524107"/>
                </a:lnTo>
                <a:lnTo>
                  <a:pt x="0" y="317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7" name="TextBox 6"/>
          <p:cNvSpPr txBox="1"/>
          <p:nvPr/>
        </p:nvSpPr>
        <p:spPr>
          <a:xfrm>
            <a:off x="3781586" y="6477000"/>
            <a:ext cx="8283455" cy="369332"/>
          </a:xfrm>
          <a:prstGeom prst="rect">
            <a:avLst/>
          </a:prstGeom>
          <a:noFill/>
        </p:spPr>
        <p:txBody>
          <a:bodyPr wrap="square" rtlCol="0">
            <a:spAutoFit/>
          </a:bodyPr>
          <a:lstStyle/>
          <a:p>
            <a:pPr algn="r"/>
            <a:r>
              <a:rPr lang="fr" b="1" dirty="0">
                <a:solidFill>
                  <a:schemeClr val="bg1"/>
                </a:solidFill>
                <a:latin typeface="Century Gothic" panose="020B0502020202020204" pitchFamily="34" charset="0"/>
                <a:ea typeface="Arial" charset="0"/>
                <a:cs typeface="Arial" charset="0"/>
              </a:rPr>
              <a:t>8. ÉQUIPES DE RÉCUPÉRATION</a:t>
            </a:r>
          </a:p>
        </p:txBody>
      </p:sp>
      <p:sp>
        <p:nvSpPr>
          <p:cNvPr id="9" name="TextBox 8">
            <a:extLst>
              <a:ext uri="{FF2B5EF4-FFF2-40B4-BE49-F238E27FC236}">
                <a16:creationId xmlns:a16="http://schemas.microsoft.com/office/drawing/2014/main" id="{229CDB34-0C3A-C543-823E-F1A249A8AF6C}"/>
              </a:ext>
            </a:extLst>
          </p:cNvPr>
          <p:cNvSpPr txBox="1"/>
          <p:nvPr/>
        </p:nvSpPr>
        <p:spPr>
          <a:xfrm>
            <a:off x="546234" y="240632"/>
            <a:ext cx="11004082" cy="830997"/>
          </a:xfrm>
          <a:prstGeom prst="rect">
            <a:avLst/>
          </a:prstGeom>
          <a:noFill/>
        </p:spPr>
        <p:txBody>
          <a:bodyPr wrap="square" rtlCol="0">
            <a:spAutoFit/>
          </a:bodyPr>
          <a:lstStyle/>
          <a:p>
            <a:r>
              <a:rPr lang="fr" sz="1600" dirty="0">
                <a:latin typeface="Century Gothic" panose="020B0502020202020204" pitchFamily="34" charset="0"/>
              </a:rPr>
              <a:t>L'entreprise met en place des équipes de récupération et divise les participants en groupes appropriés en fonction du rôle et du titre du poste. L'organisation désigne un chef d'équipe pour chaque équipe. Il attribue un rôle ou un devoir spécifique à chaque membre restant de l'équipe.</a:t>
            </a:r>
          </a:p>
        </p:txBody>
      </p:sp>
    </p:spTree>
    <p:extLst>
      <p:ext uri="{BB962C8B-B14F-4D97-AF65-F5344CB8AC3E}">
        <p14:creationId xmlns:p14="http://schemas.microsoft.com/office/powerpoint/2010/main" val="3945395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C5DB2548-1866-254F-B96E-1FE384895C99}"/>
              </a:ext>
            </a:extLst>
          </p:cNvPr>
          <p:cNvGraphicFramePr>
            <a:graphicFrameLocks noGrp="1"/>
          </p:cNvGraphicFramePr>
          <p:nvPr>
            <p:extLst>
              <p:ext uri="{D42A27DB-BD31-4B8C-83A1-F6EECF244321}">
                <p14:modId xmlns:p14="http://schemas.microsoft.com/office/powerpoint/2010/main" val="2303028322"/>
              </p:ext>
            </p:extLst>
          </p:nvPr>
        </p:nvGraphicFramePr>
        <p:xfrm>
          <a:off x="368968" y="1214738"/>
          <a:ext cx="11502190" cy="4903049"/>
        </p:xfrm>
        <a:graphic>
          <a:graphicData uri="http://schemas.openxmlformats.org/drawingml/2006/table">
            <a:tbl>
              <a:tblPr firstRow="1" firstCol="1" bandRow="1">
                <a:effectLst>
                  <a:reflection blurRad="6350" stA="50000" endA="300" endPos="55000" dir="5400000" sy="-100000" algn="bl" rotWithShape="0"/>
                </a:effectLst>
                <a:tableStyleId>{5C22544A-7EE6-4342-B048-85BDC9FD1C3A}</a:tableStyleId>
              </a:tblPr>
              <a:tblGrid>
                <a:gridCol w="11502190">
                  <a:extLst>
                    <a:ext uri="{9D8B030D-6E8A-4147-A177-3AD203B41FA5}">
                      <a16:colId xmlns:a16="http://schemas.microsoft.com/office/drawing/2014/main" val="3503263246"/>
                    </a:ext>
                  </a:extLst>
                </a:gridCol>
              </a:tblGrid>
              <a:tr h="5139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 sz="1600" dirty="0">
                          <a:effectLst/>
                          <a:latin typeface="Century Gothic" panose="020B0502020202020204" pitchFamily="34" charset="0"/>
                          <a:ea typeface="Calibri" panose="020F0502020204030204" pitchFamily="34" charset="0"/>
                          <a:cs typeface="Times New Roman" panose="02020603050405020304" pitchFamily="18" charset="0"/>
                        </a:rPr>
                        <a:t>A. PROCÉDURE DE RÉCUPÉRATION POTENTIELLE</a:t>
                      </a:r>
                    </a:p>
                  </a:txBody>
                  <a:tcPr marL="27432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729673668"/>
                  </a:ext>
                </a:extLst>
              </a:tr>
              <a:tr h="4389120">
                <a:tc>
                  <a:txBody>
                    <a:bodyPr/>
                    <a:lstStyle/>
                    <a:p>
                      <a:pPr marL="0" marR="0" algn="l">
                        <a:spcBef>
                          <a:spcPts val="0"/>
                        </a:spcBef>
                        <a:spcAft>
                          <a:spcPts val="0"/>
                        </a:spcAft>
                      </a:pPr>
                      <a:endParaRPr lang="en-US" sz="1600" b="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274320" marR="137160" marT="274320" marB="13716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381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50980997"/>
                  </a:ext>
                </a:extLst>
              </a:tr>
            </a:tbl>
          </a:graphicData>
        </a:graphic>
      </p:graphicFrame>
      <p:sp>
        <p:nvSpPr>
          <p:cNvPr id="8" name="Rectangle 7"/>
          <p:cNvSpPr/>
          <p:nvPr/>
        </p:nvSpPr>
        <p:spPr>
          <a:xfrm>
            <a:off x="0" y="6333892"/>
            <a:ext cx="12192000" cy="524107"/>
          </a:xfrm>
          <a:custGeom>
            <a:avLst/>
            <a:gdLst>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 name="connsiteX0" fmla="*/ 0 w 12192000"/>
              <a:gd name="connsiteY0" fmla="*/ 3171 h 524107"/>
              <a:gd name="connsiteX1" fmla="*/ 1105457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6887 h 527823"/>
              <a:gd name="connsiteX1" fmla="*/ 11054576 w 12192000"/>
              <a:gd name="connsiteY1" fmla="*/ 3716 h 527823"/>
              <a:gd name="connsiteX2" fmla="*/ 11288751 w 12192000"/>
              <a:gd name="connsiteY2" fmla="*/ 0 h 527823"/>
              <a:gd name="connsiteX3" fmla="*/ 12192000 w 12192000"/>
              <a:gd name="connsiteY3" fmla="*/ 6887 h 527823"/>
              <a:gd name="connsiteX4" fmla="*/ 12192000 w 12192000"/>
              <a:gd name="connsiteY4" fmla="*/ 527823 h 527823"/>
              <a:gd name="connsiteX5" fmla="*/ 0 w 12192000"/>
              <a:gd name="connsiteY5" fmla="*/ 527823 h 527823"/>
              <a:gd name="connsiteX6" fmla="*/ 0 w 12192000"/>
              <a:gd name="connsiteY6" fmla="*/ 6887 h 527823"/>
              <a:gd name="connsiteX0" fmla="*/ 0 w 12192000"/>
              <a:gd name="connsiteY0" fmla="*/ 6887 h 527823"/>
              <a:gd name="connsiteX1" fmla="*/ 11054576 w 12192000"/>
              <a:gd name="connsiteY1" fmla="*/ 3716 h 527823"/>
              <a:gd name="connsiteX2" fmla="*/ 11288751 w 12192000"/>
              <a:gd name="connsiteY2" fmla="*/ 0 h 527823"/>
              <a:gd name="connsiteX3" fmla="*/ 11508059 w 12192000"/>
              <a:gd name="connsiteY3" fmla="*/ 7434 h 527823"/>
              <a:gd name="connsiteX4" fmla="*/ 12192000 w 12192000"/>
              <a:gd name="connsiteY4" fmla="*/ 6887 h 527823"/>
              <a:gd name="connsiteX5" fmla="*/ 12192000 w 12192000"/>
              <a:gd name="connsiteY5" fmla="*/ 527823 h 527823"/>
              <a:gd name="connsiteX6" fmla="*/ 0 w 12192000"/>
              <a:gd name="connsiteY6" fmla="*/ 527823 h 527823"/>
              <a:gd name="connsiteX7" fmla="*/ 0 w 12192000"/>
              <a:gd name="connsiteY7" fmla="*/ 6887 h 527823"/>
              <a:gd name="connsiteX0" fmla="*/ 0 w 12192000"/>
              <a:gd name="connsiteY0" fmla="*/ 3171 h 524107"/>
              <a:gd name="connsiteX1" fmla="*/ 11054576 w 12192000"/>
              <a:gd name="connsiteY1" fmla="*/ 0 h 524107"/>
              <a:gd name="connsiteX2" fmla="*/ 11296185 w 12192000"/>
              <a:gd name="connsiteY2" fmla="*/ 159836 h 524107"/>
              <a:gd name="connsiteX3" fmla="*/ 11508059 w 12192000"/>
              <a:gd name="connsiteY3" fmla="*/ 3718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24107">
                <a:moveTo>
                  <a:pt x="0" y="3171"/>
                </a:moveTo>
                <a:lnTo>
                  <a:pt x="11054576" y="0"/>
                </a:lnTo>
                <a:lnTo>
                  <a:pt x="11296185" y="159836"/>
                </a:lnTo>
                <a:lnTo>
                  <a:pt x="11508059" y="3718"/>
                </a:lnTo>
                <a:lnTo>
                  <a:pt x="12192000" y="3171"/>
                </a:lnTo>
                <a:lnTo>
                  <a:pt x="12192000" y="524107"/>
                </a:lnTo>
                <a:lnTo>
                  <a:pt x="0" y="524107"/>
                </a:lnTo>
                <a:lnTo>
                  <a:pt x="0" y="317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7" name="TextBox 6"/>
          <p:cNvSpPr txBox="1"/>
          <p:nvPr/>
        </p:nvSpPr>
        <p:spPr>
          <a:xfrm>
            <a:off x="5863533" y="6477000"/>
            <a:ext cx="6201508" cy="369332"/>
          </a:xfrm>
          <a:prstGeom prst="rect">
            <a:avLst/>
          </a:prstGeom>
          <a:noFill/>
        </p:spPr>
        <p:txBody>
          <a:bodyPr wrap="square" rtlCol="0">
            <a:spAutoFit/>
          </a:bodyPr>
          <a:lstStyle/>
          <a:p>
            <a:pPr algn="r"/>
            <a:r>
              <a:rPr lang="fr" b="1" dirty="0">
                <a:solidFill>
                  <a:schemeClr val="bg1"/>
                </a:solidFill>
                <a:latin typeface="Century Gothic" panose="020B0502020202020204" pitchFamily="34" charset="0"/>
                <a:ea typeface="Arial" charset="0"/>
                <a:cs typeface="Arial" charset="0"/>
              </a:rPr>
              <a:t>9. PROCÉDURES DE RECOUVREMENT</a:t>
            </a:r>
          </a:p>
        </p:txBody>
      </p:sp>
      <p:sp>
        <p:nvSpPr>
          <p:cNvPr id="11" name="TextBox 10">
            <a:extLst>
              <a:ext uri="{FF2B5EF4-FFF2-40B4-BE49-F238E27FC236}">
                <a16:creationId xmlns:a16="http://schemas.microsoft.com/office/drawing/2014/main" id="{5E6E331E-8308-A54C-BC92-D80852BBCC3A}"/>
              </a:ext>
            </a:extLst>
          </p:cNvPr>
          <p:cNvSpPr txBox="1"/>
          <p:nvPr/>
        </p:nvSpPr>
        <p:spPr>
          <a:xfrm>
            <a:off x="546234" y="240632"/>
            <a:ext cx="11004082" cy="830997"/>
          </a:xfrm>
          <a:prstGeom prst="rect">
            <a:avLst/>
          </a:prstGeom>
          <a:noFill/>
        </p:spPr>
        <p:txBody>
          <a:bodyPr wrap="square" rtlCol="0">
            <a:spAutoFit/>
          </a:bodyPr>
          <a:lstStyle/>
          <a:p>
            <a:r>
              <a:rPr lang="fr" sz="1600" dirty="0">
                <a:latin typeface="Century Gothic" panose="020B0502020202020204" pitchFamily="34" charset="0"/>
              </a:rPr>
              <a:t>L'entreprise détaille les activités ou tâches spécifiques nécessaires pour récupérer les opérations commerciales normales et critiques. Il décrit chaque stratégie en énumérant l'ensemble spécifique d'activités et de tâches nécessaires pour récupérer de manière appropriée.</a:t>
            </a:r>
          </a:p>
        </p:txBody>
      </p:sp>
      <p:sp>
        <p:nvSpPr>
          <p:cNvPr id="4" name="TextBox 3">
            <a:extLst>
              <a:ext uri="{FF2B5EF4-FFF2-40B4-BE49-F238E27FC236}">
                <a16:creationId xmlns:a16="http://schemas.microsoft.com/office/drawing/2014/main" id="{35CFA2B7-7225-4D43-83AE-3EF2A8468354}"/>
              </a:ext>
            </a:extLst>
          </p:cNvPr>
          <p:cNvSpPr txBox="1"/>
          <p:nvPr/>
        </p:nvSpPr>
        <p:spPr>
          <a:xfrm>
            <a:off x="730317" y="1696934"/>
            <a:ext cx="11092715" cy="4524315"/>
          </a:xfrm>
          <a:prstGeom prst="rect">
            <a:avLst/>
          </a:prstGeom>
          <a:noFill/>
        </p:spPr>
        <p:txBody>
          <a:bodyPr wrap="square" numCol="2" rtlCol="0">
            <a:spAutoFit/>
          </a:bodyPr>
          <a:lstStyle/>
          <a:p>
            <a:pPr>
              <a:lnSpc>
                <a:spcPct val="200000"/>
              </a:lnSpc>
            </a:pPr>
            <a:r>
              <a:rPr lang="fr" dirty="0" err="1">
                <a:latin typeface="Century Gothic" panose="020B0502020202020204" pitchFamily="34" charset="0"/>
              </a:rPr>
              <a:t>i. Catastrophe</a:t>
            </a:r>
          </a:p>
          <a:p>
            <a:pPr>
              <a:lnSpc>
                <a:spcPct val="200000"/>
              </a:lnSpc>
            </a:pPr>
            <a:r>
              <a:rPr lang="fr" dirty="0">
                <a:latin typeface="Century Gothic" panose="020B0502020202020204" pitchFamily="34" charset="0"/>
              </a:rPr>
              <a:t>ii. Notification de la direction</a:t>
            </a:r>
          </a:p>
          <a:p>
            <a:pPr>
              <a:lnSpc>
                <a:spcPct val="200000"/>
              </a:lnSpc>
            </a:pPr>
            <a:r>
              <a:rPr lang="fr" dirty="0">
                <a:latin typeface="Century Gothic" panose="020B0502020202020204" pitchFamily="34" charset="0"/>
              </a:rPr>
              <a:t>iii. Évaluation préliminaire des dommages</a:t>
            </a:r>
          </a:p>
          <a:p>
            <a:pPr>
              <a:lnSpc>
                <a:spcPct val="200000"/>
              </a:lnSpc>
            </a:pPr>
            <a:r>
              <a:rPr lang="fr" dirty="0">
                <a:latin typeface="Century Gothic" panose="020B0502020202020204" pitchFamily="34" charset="0"/>
              </a:rPr>
              <a:t>iv. Déclaration de catastrophe</a:t>
            </a:r>
          </a:p>
          <a:p>
            <a:pPr>
              <a:lnSpc>
                <a:spcPct val="200000"/>
              </a:lnSpc>
            </a:pPr>
            <a:r>
              <a:rPr lang="fr" dirty="0">
                <a:latin typeface="Century Gothic" panose="020B0502020202020204" pitchFamily="34" charset="0"/>
              </a:rPr>
              <a:t>v. Planifier l'activation</a:t>
            </a:r>
          </a:p>
          <a:p>
            <a:pPr>
              <a:lnSpc>
                <a:spcPct val="200000"/>
              </a:lnSpc>
            </a:pPr>
            <a:r>
              <a:rPr lang="fr" dirty="0">
                <a:latin typeface="Century Gothic" panose="020B0502020202020204" pitchFamily="34" charset="0"/>
              </a:rPr>
              <a:t>vi. Relocalisation vers un autre site</a:t>
            </a:r>
          </a:p>
          <a:p>
            <a:pPr>
              <a:lnSpc>
                <a:spcPct val="200000"/>
              </a:lnSpc>
            </a:pPr>
            <a:r>
              <a:rPr lang="fr" dirty="0">
                <a:latin typeface="Century Gothic" panose="020B0502020202020204" pitchFamily="34" charset="0"/>
              </a:rPr>
              <a:t>vii. Mise en œuvre de la procédure temporaire</a:t>
            </a:r>
          </a:p>
          <a:p>
            <a:pPr>
              <a:lnSpc>
                <a:spcPct val="200000"/>
              </a:lnSpc>
            </a:pPr>
            <a:r>
              <a:rPr lang="fr" dirty="0">
                <a:latin typeface="Century Gothic" panose="020B0502020202020204" pitchFamily="34" charset="0"/>
              </a:rPr>
              <a:t>viii. Établissement de la communication</a:t>
            </a:r>
          </a:p>
          <a:p>
            <a:pPr>
              <a:lnSpc>
                <a:spcPct val="200000"/>
              </a:lnSpc>
            </a:pPr>
            <a:r>
              <a:rPr lang="fr" dirty="0">
                <a:latin typeface="Century Gothic" panose="020B0502020202020204" pitchFamily="34" charset="0"/>
              </a:rPr>
              <a:t>ix. Restauration du processus de données et communication avec l'emplacement de sauvegarde</a:t>
            </a:r>
          </a:p>
          <a:p>
            <a:pPr>
              <a:lnSpc>
                <a:spcPct val="200000"/>
              </a:lnSpc>
            </a:pPr>
            <a:r>
              <a:rPr lang="fr" dirty="0">
                <a:latin typeface="Century Gothic" panose="020B0502020202020204" pitchFamily="34" charset="0"/>
              </a:rPr>
              <a:t>x. Début des opérations sur d'autres sites</a:t>
            </a:r>
          </a:p>
          <a:p>
            <a:pPr>
              <a:lnSpc>
                <a:spcPct val="200000"/>
              </a:lnSpc>
            </a:pPr>
            <a:r>
              <a:rPr lang="fr" dirty="0">
                <a:latin typeface="Century Gothic" panose="020B0502020202020204" pitchFamily="34" charset="0"/>
              </a:rPr>
              <a:t>xi. Gestion du travail </a:t>
            </a:r>
          </a:p>
          <a:p>
            <a:pPr>
              <a:lnSpc>
                <a:spcPct val="200000"/>
              </a:lnSpc>
            </a:pPr>
            <a:r>
              <a:rPr lang="fr" dirty="0">
                <a:latin typeface="Century Gothic" panose="020B0502020202020204" pitchFamily="34" charset="0"/>
              </a:rPr>
              <a:t>xii. Retour aux opérations principales</a:t>
            </a:r>
          </a:p>
          <a:p>
            <a:pPr>
              <a:lnSpc>
                <a:spcPct val="200000"/>
              </a:lnSpc>
            </a:pPr>
            <a:r>
              <a:rPr lang="fr" dirty="0">
                <a:latin typeface="Century Gothic" panose="020B0502020202020204" pitchFamily="34" charset="0"/>
              </a:rPr>
              <a:t>xiii. Cessation des procédures relatives à d'autres sites</a:t>
            </a:r>
          </a:p>
          <a:p>
            <a:pPr>
              <a:lnSpc>
                <a:spcPct val="200000"/>
              </a:lnSpc>
            </a:pPr>
            <a:r>
              <a:rPr lang="fr" dirty="0">
                <a:latin typeface="Century Gothic" panose="020B0502020202020204" pitchFamily="34" charset="0"/>
              </a:rPr>
              <a:t>xiv. Relocalisation des ressources vers le site principal</a:t>
            </a:r>
          </a:p>
        </p:txBody>
      </p:sp>
    </p:spTree>
    <p:extLst>
      <p:ext uri="{BB962C8B-B14F-4D97-AF65-F5344CB8AC3E}">
        <p14:creationId xmlns:p14="http://schemas.microsoft.com/office/powerpoint/2010/main" val="2905751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C5DB2548-1866-254F-B96E-1FE384895C99}"/>
              </a:ext>
            </a:extLst>
          </p:cNvPr>
          <p:cNvGraphicFramePr>
            <a:graphicFrameLocks noGrp="1"/>
          </p:cNvGraphicFramePr>
          <p:nvPr>
            <p:extLst>
              <p:ext uri="{D42A27DB-BD31-4B8C-83A1-F6EECF244321}">
                <p14:modId xmlns:p14="http://schemas.microsoft.com/office/powerpoint/2010/main" val="3398861777"/>
              </p:ext>
            </p:extLst>
          </p:nvPr>
        </p:nvGraphicFramePr>
        <p:xfrm>
          <a:off x="368968" y="722294"/>
          <a:ext cx="11502190" cy="5133074"/>
        </p:xfrm>
        <a:graphic>
          <a:graphicData uri="http://schemas.openxmlformats.org/drawingml/2006/table">
            <a:tbl>
              <a:tblPr firstRow="1" firstCol="1" bandRow="1">
                <a:effectLst>
                  <a:reflection blurRad="6350" stA="50000" endA="300" endPos="55000" dir="5400000" sy="-100000" algn="bl" rotWithShape="0"/>
                </a:effectLst>
                <a:tableStyleId>{5C22544A-7EE6-4342-B048-85BDC9FD1C3A}</a:tableStyleId>
              </a:tblPr>
              <a:tblGrid>
                <a:gridCol w="11502190">
                  <a:extLst>
                    <a:ext uri="{9D8B030D-6E8A-4147-A177-3AD203B41FA5}">
                      <a16:colId xmlns:a16="http://schemas.microsoft.com/office/drawing/2014/main" val="3503263246"/>
                    </a:ext>
                  </a:extLst>
                </a:gridCol>
              </a:tblGrid>
              <a:tr h="5133074">
                <a:tc>
                  <a:txBody>
                    <a:bodyPr/>
                    <a:lstStyle/>
                    <a:p>
                      <a:pPr marL="0" marR="0" algn="l">
                        <a:spcBef>
                          <a:spcPts val="0"/>
                        </a:spcBef>
                        <a:spcAft>
                          <a:spcPts val="0"/>
                        </a:spcAft>
                      </a:pPr>
                      <a:endParaRPr lang="en-US" sz="1600" b="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274320" marR="137160" marT="274320" marB="13716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381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50980997"/>
                  </a:ext>
                </a:extLst>
              </a:tr>
            </a:tbl>
          </a:graphicData>
        </a:graphic>
      </p:graphicFrame>
      <p:sp>
        <p:nvSpPr>
          <p:cNvPr id="8" name="Rectangle 7"/>
          <p:cNvSpPr/>
          <p:nvPr/>
        </p:nvSpPr>
        <p:spPr>
          <a:xfrm>
            <a:off x="0" y="6333892"/>
            <a:ext cx="12192000" cy="524107"/>
          </a:xfrm>
          <a:custGeom>
            <a:avLst/>
            <a:gdLst>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 name="connsiteX0" fmla="*/ 0 w 12192000"/>
              <a:gd name="connsiteY0" fmla="*/ 3171 h 524107"/>
              <a:gd name="connsiteX1" fmla="*/ 1105457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6887 h 527823"/>
              <a:gd name="connsiteX1" fmla="*/ 11054576 w 12192000"/>
              <a:gd name="connsiteY1" fmla="*/ 3716 h 527823"/>
              <a:gd name="connsiteX2" fmla="*/ 11288751 w 12192000"/>
              <a:gd name="connsiteY2" fmla="*/ 0 h 527823"/>
              <a:gd name="connsiteX3" fmla="*/ 12192000 w 12192000"/>
              <a:gd name="connsiteY3" fmla="*/ 6887 h 527823"/>
              <a:gd name="connsiteX4" fmla="*/ 12192000 w 12192000"/>
              <a:gd name="connsiteY4" fmla="*/ 527823 h 527823"/>
              <a:gd name="connsiteX5" fmla="*/ 0 w 12192000"/>
              <a:gd name="connsiteY5" fmla="*/ 527823 h 527823"/>
              <a:gd name="connsiteX6" fmla="*/ 0 w 12192000"/>
              <a:gd name="connsiteY6" fmla="*/ 6887 h 527823"/>
              <a:gd name="connsiteX0" fmla="*/ 0 w 12192000"/>
              <a:gd name="connsiteY0" fmla="*/ 6887 h 527823"/>
              <a:gd name="connsiteX1" fmla="*/ 11054576 w 12192000"/>
              <a:gd name="connsiteY1" fmla="*/ 3716 h 527823"/>
              <a:gd name="connsiteX2" fmla="*/ 11288751 w 12192000"/>
              <a:gd name="connsiteY2" fmla="*/ 0 h 527823"/>
              <a:gd name="connsiteX3" fmla="*/ 11508059 w 12192000"/>
              <a:gd name="connsiteY3" fmla="*/ 7434 h 527823"/>
              <a:gd name="connsiteX4" fmla="*/ 12192000 w 12192000"/>
              <a:gd name="connsiteY4" fmla="*/ 6887 h 527823"/>
              <a:gd name="connsiteX5" fmla="*/ 12192000 w 12192000"/>
              <a:gd name="connsiteY5" fmla="*/ 527823 h 527823"/>
              <a:gd name="connsiteX6" fmla="*/ 0 w 12192000"/>
              <a:gd name="connsiteY6" fmla="*/ 527823 h 527823"/>
              <a:gd name="connsiteX7" fmla="*/ 0 w 12192000"/>
              <a:gd name="connsiteY7" fmla="*/ 6887 h 527823"/>
              <a:gd name="connsiteX0" fmla="*/ 0 w 12192000"/>
              <a:gd name="connsiteY0" fmla="*/ 3171 h 524107"/>
              <a:gd name="connsiteX1" fmla="*/ 11054576 w 12192000"/>
              <a:gd name="connsiteY1" fmla="*/ 0 h 524107"/>
              <a:gd name="connsiteX2" fmla="*/ 11296185 w 12192000"/>
              <a:gd name="connsiteY2" fmla="*/ 159836 h 524107"/>
              <a:gd name="connsiteX3" fmla="*/ 11508059 w 12192000"/>
              <a:gd name="connsiteY3" fmla="*/ 3718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24107">
                <a:moveTo>
                  <a:pt x="0" y="3171"/>
                </a:moveTo>
                <a:lnTo>
                  <a:pt x="11054576" y="0"/>
                </a:lnTo>
                <a:lnTo>
                  <a:pt x="11296185" y="159836"/>
                </a:lnTo>
                <a:lnTo>
                  <a:pt x="11508059" y="3718"/>
                </a:lnTo>
                <a:lnTo>
                  <a:pt x="12192000" y="3171"/>
                </a:lnTo>
                <a:lnTo>
                  <a:pt x="12192000" y="524107"/>
                </a:lnTo>
                <a:lnTo>
                  <a:pt x="0" y="524107"/>
                </a:lnTo>
                <a:lnTo>
                  <a:pt x="0" y="317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7" name="TextBox 6"/>
          <p:cNvSpPr txBox="1"/>
          <p:nvPr/>
        </p:nvSpPr>
        <p:spPr>
          <a:xfrm>
            <a:off x="5863533" y="6477000"/>
            <a:ext cx="6201508" cy="369332"/>
          </a:xfrm>
          <a:prstGeom prst="rect">
            <a:avLst/>
          </a:prstGeom>
          <a:noFill/>
        </p:spPr>
        <p:txBody>
          <a:bodyPr wrap="square" rtlCol="0">
            <a:spAutoFit/>
          </a:bodyPr>
          <a:lstStyle/>
          <a:p>
            <a:pPr algn="r"/>
            <a:r>
              <a:rPr lang="fr" b="1" dirty="0">
                <a:solidFill>
                  <a:schemeClr val="bg1"/>
                </a:solidFill>
                <a:latin typeface="Century Gothic" panose="020B0502020202020204" pitchFamily="34" charset="0"/>
                <a:ea typeface="Arial" charset="0"/>
                <a:cs typeface="Arial" charset="0"/>
              </a:rPr>
              <a:t>10. ANNEXES</a:t>
            </a:r>
          </a:p>
        </p:txBody>
      </p:sp>
      <p:sp>
        <p:nvSpPr>
          <p:cNvPr id="11" name="TextBox 10">
            <a:extLst>
              <a:ext uri="{FF2B5EF4-FFF2-40B4-BE49-F238E27FC236}">
                <a16:creationId xmlns:a16="http://schemas.microsoft.com/office/drawing/2014/main" id="{5E6E331E-8308-A54C-BC92-D80852BBCC3A}"/>
              </a:ext>
            </a:extLst>
          </p:cNvPr>
          <p:cNvSpPr txBox="1"/>
          <p:nvPr/>
        </p:nvSpPr>
        <p:spPr>
          <a:xfrm>
            <a:off x="546234" y="240632"/>
            <a:ext cx="11004082" cy="338554"/>
          </a:xfrm>
          <a:prstGeom prst="rect">
            <a:avLst/>
          </a:prstGeom>
          <a:noFill/>
        </p:spPr>
        <p:txBody>
          <a:bodyPr wrap="square" rtlCol="0">
            <a:spAutoFit/>
          </a:bodyPr>
          <a:lstStyle/>
          <a:p>
            <a:r>
              <a:rPr lang="fr" sz="1600" dirty="0">
                <a:latin typeface="Century Gothic" panose="020B0502020202020204" pitchFamily="34" charset="0"/>
              </a:rPr>
              <a:t>Cette section énumère toutes les annexes nécessaires à la réalisation d'un PCA. Ces annexes comprennent les éléments suivants :</a:t>
            </a:r>
          </a:p>
        </p:txBody>
      </p:sp>
      <p:sp>
        <p:nvSpPr>
          <p:cNvPr id="4" name="TextBox 3">
            <a:extLst>
              <a:ext uri="{FF2B5EF4-FFF2-40B4-BE49-F238E27FC236}">
                <a16:creationId xmlns:a16="http://schemas.microsoft.com/office/drawing/2014/main" id="{35CFA2B7-7225-4D43-83AE-3EF2A8468354}"/>
              </a:ext>
            </a:extLst>
          </p:cNvPr>
          <p:cNvSpPr txBox="1"/>
          <p:nvPr/>
        </p:nvSpPr>
        <p:spPr>
          <a:xfrm>
            <a:off x="601979" y="1002632"/>
            <a:ext cx="11221053" cy="3693319"/>
          </a:xfrm>
          <a:prstGeom prst="rect">
            <a:avLst/>
          </a:prstGeom>
          <a:noFill/>
        </p:spPr>
        <p:txBody>
          <a:bodyPr wrap="square" numCol="2" rtlCol="0">
            <a:spAutoFit/>
          </a:bodyPr>
          <a:lstStyle/>
          <a:p>
            <a:pPr>
              <a:lnSpc>
                <a:spcPct val="200000"/>
              </a:lnSpc>
            </a:pPr>
            <a:r>
              <a:rPr lang="fr" dirty="0">
                <a:latin typeface="Century Gothic" panose="020B0502020202020204" pitchFamily="34" charset="0"/>
              </a:rPr>
              <a:t>A. LISTE DE CONTACTS DES EMPLOYÉS</a:t>
            </a:r>
          </a:p>
          <a:p>
            <a:pPr>
              <a:lnSpc>
                <a:spcPct val="200000"/>
              </a:lnSpc>
            </a:pPr>
            <a:r>
              <a:rPr lang="fr" dirty="0">
                <a:latin typeface="Century Gothic" panose="020B0502020202020204" pitchFamily="34" charset="0"/>
              </a:rPr>
              <a:t>B. PRIORITÉS EN MATIÈRE DE RÉTABLISSEMENT</a:t>
            </a:r>
          </a:p>
          <a:p>
            <a:pPr>
              <a:lnSpc>
                <a:spcPct val="200000"/>
              </a:lnSpc>
            </a:pPr>
            <a:r>
              <a:rPr lang="fr" dirty="0">
                <a:latin typeface="Century Gothic" panose="020B0502020202020204" pitchFamily="34" charset="0"/>
              </a:rPr>
              <a:t>C. RESSOURCES DU SITE ALTERNATIF</a:t>
            </a:r>
          </a:p>
          <a:p>
            <a:pPr>
              <a:lnSpc>
                <a:spcPct val="200000"/>
              </a:lnSpc>
            </a:pPr>
            <a:r>
              <a:rPr lang="fr" dirty="0">
                <a:latin typeface="Century Gothic" panose="020B0502020202020204" pitchFamily="34" charset="0"/>
              </a:rPr>
              <a:t>D. CENTRE DES OPÉRATIONS D'URGENCE (COE) </a:t>
            </a:r>
          </a:p>
          <a:p>
            <a:r>
              <a:rPr lang="fr" dirty="0">
                <a:latin typeface="Century Gothic" panose="020B0502020202020204" pitchFamily="34" charset="0"/>
              </a:rPr>
              <a:t>     LIEUX</a:t>
            </a:r>
          </a:p>
          <a:p>
            <a:pPr>
              <a:lnSpc>
                <a:spcPct val="200000"/>
              </a:lnSpc>
            </a:pPr>
            <a:r>
              <a:rPr lang="fr" dirty="0">
                <a:latin typeface="Century Gothic" panose="020B0502020202020204" pitchFamily="34" charset="0"/>
              </a:rPr>
              <a:t>E. REGISTRES DE L'ÉTAT CIVIL</a:t>
            </a:r>
          </a:p>
          <a:p>
            <a:pPr>
              <a:lnSpc>
                <a:spcPct val="200000"/>
              </a:lnSpc>
            </a:pPr>
            <a:r>
              <a:rPr lang="fr" dirty="0">
                <a:latin typeface="Century Gothic" panose="020B0502020202020204" pitchFamily="34" charset="0"/>
              </a:rPr>
              <a:t>F. LISTES DE FOURNISSEURS</a:t>
            </a:r>
          </a:p>
          <a:p>
            <a:pPr>
              <a:lnSpc>
                <a:spcPct val="200000"/>
              </a:lnSpc>
            </a:pPr>
            <a:r>
              <a:rPr lang="fr" dirty="0">
                <a:latin typeface="Century Gothic" panose="020B0502020202020204" pitchFamily="34" charset="0"/>
              </a:rPr>
              <a:t>G. RAPPORTS ET RESSOURCES SUR LE SYSTÈME INFORMATIQUE</a:t>
            </a:r>
          </a:p>
          <a:p>
            <a:pPr>
              <a:lnSpc>
                <a:spcPct val="200000"/>
              </a:lnSpc>
            </a:pPr>
            <a:r>
              <a:rPr lang="fr" dirty="0">
                <a:latin typeface="Century Gothic" panose="020B0502020202020204" pitchFamily="34" charset="0"/>
              </a:rPr>
              <a:t>H. TRANSPORT SUR UN AUTRE SITE </a:t>
            </a:r>
          </a:p>
          <a:p>
            <a:r>
              <a:rPr lang="fr" dirty="0">
                <a:latin typeface="Century Gothic" panose="020B0502020202020204" pitchFamily="34" charset="0"/>
              </a:rPr>
              <a:t>     INFORMATION</a:t>
            </a:r>
          </a:p>
          <a:p>
            <a:pPr>
              <a:lnSpc>
                <a:spcPct val="200000"/>
              </a:lnSpc>
            </a:pPr>
            <a:r>
              <a:rPr lang="fr" dirty="0">
                <a:latin typeface="Century Gothic" panose="020B0502020202020204" pitchFamily="34" charset="0"/>
              </a:rPr>
              <a:t>I. ÉVALUATIONS DE L'IMPACT ET DES RISQUES</a:t>
            </a:r>
          </a:p>
          <a:p>
            <a:pPr>
              <a:lnSpc>
                <a:spcPct val="200000"/>
              </a:lnSpc>
            </a:pPr>
            <a:r>
              <a:rPr lang="fr" dirty="0">
                <a:latin typeface="Century Gothic" panose="020B0502020202020204" pitchFamily="34" charset="0"/>
              </a:rPr>
              <a:t>J. ANALYSE DE L'IMPACT SUR L'ENTREPRISE</a:t>
            </a:r>
          </a:p>
          <a:p>
            <a:pPr>
              <a:lnSpc>
                <a:spcPct val="200000"/>
              </a:lnSpc>
            </a:pPr>
            <a:r>
              <a:rPr lang="fr" dirty="0">
                <a:latin typeface="Century Gothic" panose="020B0502020202020204" pitchFamily="34" charset="0"/>
              </a:rPr>
              <a:t>K. LISTES DE TÂCHES DE RÉCUPÉRATION</a:t>
            </a:r>
          </a:p>
          <a:p>
            <a:pPr>
              <a:lnSpc>
                <a:spcPct val="200000"/>
              </a:lnSpc>
            </a:pPr>
            <a:r>
              <a:rPr lang="fr" dirty="0">
                <a:latin typeface="Century Gothic" panose="020B0502020202020204" pitchFamily="34" charset="0"/>
              </a:rPr>
              <a:t>L. PLAN DE REDRESSEMENT DU BUREAU</a:t>
            </a:r>
          </a:p>
        </p:txBody>
      </p:sp>
    </p:spTree>
    <p:extLst>
      <p:ext uri="{BB962C8B-B14F-4D97-AF65-F5344CB8AC3E}">
        <p14:creationId xmlns:p14="http://schemas.microsoft.com/office/powerpoint/2010/main" val="7573876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1BC736FB-ECB3-6947-8A3E-2AC7672BA480}"/>
              </a:ext>
            </a:extLst>
          </p:cNvPr>
          <p:cNvGraphicFramePr>
            <a:graphicFrameLocks noGrp="1"/>
          </p:cNvGraphicFramePr>
          <p:nvPr>
            <p:extLst>
              <p:ext uri="{D42A27DB-BD31-4B8C-83A1-F6EECF244321}">
                <p14:modId xmlns:p14="http://schemas.microsoft.com/office/powerpoint/2010/main" val="382949040"/>
              </p:ext>
            </p:extLst>
          </p:nvPr>
        </p:nvGraphicFramePr>
        <p:xfrm>
          <a:off x="787790" y="1050352"/>
          <a:ext cx="10227213" cy="2283692"/>
        </p:xfrm>
        <a:graphic>
          <a:graphicData uri="http://schemas.openxmlformats.org/drawingml/2006/table">
            <a:tbl>
              <a:tblPr firstRow="1" firstCol="1" bandRow="1">
                <a:tableStyleId>{5C22544A-7EE6-4342-B048-85BDC9FD1C3A}</a:tableStyleId>
              </a:tblPr>
              <a:tblGrid>
                <a:gridCol w="10227213">
                  <a:extLst>
                    <a:ext uri="{9D8B030D-6E8A-4147-A177-3AD203B41FA5}">
                      <a16:colId xmlns:a16="http://schemas.microsoft.com/office/drawing/2014/main" val="2161760999"/>
                    </a:ext>
                  </a:extLst>
                </a:gridCol>
              </a:tblGrid>
              <a:tr h="2283692">
                <a:tc>
                  <a:txBody>
                    <a:bodyPr/>
                    <a:lstStyle/>
                    <a:p>
                      <a:pPr marL="0" marR="0" algn="ctr">
                        <a:spcBef>
                          <a:spcPts val="0"/>
                        </a:spcBef>
                        <a:spcAft>
                          <a:spcPts val="0"/>
                        </a:spcAft>
                      </a:pPr>
                      <a:r>
                        <a:rPr lang="fr" sz="1600" b="1" dirty="0">
                          <a:solidFill>
                            <a:schemeClr val="tx1"/>
                          </a:solidFill>
                          <a:effectLst/>
                          <a:latin typeface="Century Gothic" panose="020B0502020202020204" pitchFamily="34" charset="0"/>
                        </a:rPr>
                        <a:t>DÉMENTI</a:t>
                      </a:r>
                      <a:endParaRPr lang="en-US" sz="1200" b="1" dirty="0">
                        <a:solidFill>
                          <a:schemeClr val="tx1"/>
                        </a:solidFill>
                        <a:effectLst/>
                        <a:latin typeface="Century Gothic" panose="020B0502020202020204" pitchFamily="34" charset="0"/>
                      </a:endParaRPr>
                    </a:p>
                    <a:p>
                      <a:pPr marL="0" marR="0">
                        <a:spcBef>
                          <a:spcPts val="0"/>
                        </a:spcBef>
                        <a:spcAft>
                          <a:spcPts val="0"/>
                        </a:spcAft>
                      </a:pPr>
                      <a:r>
                        <a:rPr lang="en-US" sz="1200" b="0" dirty="0">
                          <a:solidFill>
                            <a:schemeClr val="tx1"/>
                          </a:solidFill>
                          <a:effectLst/>
                          <a:latin typeface="Century Gothic" panose="020B0502020202020204" pitchFamily="34" charset="0"/>
                        </a:rPr>
                        <a:t> </a:t>
                      </a:r>
                    </a:p>
                    <a:p>
                      <a:pPr marL="0" marR="0">
                        <a:spcBef>
                          <a:spcPts val="0"/>
                        </a:spcBef>
                        <a:spcAft>
                          <a:spcPts val="0"/>
                        </a:spcAft>
                      </a:pPr>
                      <a:r>
                        <a:rPr lang="fr" sz="1400" b="0" dirty="0">
                          <a:solidFill>
                            <a:schemeClr val="tx1"/>
                          </a:solidFill>
                          <a:effectLst/>
                          <a:latin typeface="Century Gothic" panose="020B0502020202020204" pitchFamily="34" charset="0"/>
                        </a:rPr>
                        <a:t>Tous les articles, modèles ou informations fournis par Smartsheet sur le site Web sont fournis à titre de référence uniquement. Bien que nous nous efforcions de maintenir les informations à jour et correctes, nous ne faisons aucune déclaration ou garantie d'aucune sorte, expresse ou implicite, quant à l'exhaustivité, l'exactitude, la fiabilité, la pertinence ou la disponibilité en ce qui concerne le site Web ou les informations, articles, modèles ou graphiques connexes contenus sur le site Web. Toute confiance que vous accordez à ces informations est donc strictement à vos propres risques.</a:t>
                      </a:r>
                      <a:endParaRPr lang="en-US" sz="1400" b="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228600" marR="73025" marT="0" marB="0" anchor="ctr">
                    <a:lnL w="76200" cap="flat" cmpd="sng" algn="ctr">
                      <a:solidFill>
                        <a:schemeClr val="bg1">
                          <a:lumMod val="50000"/>
                        </a:schemeClr>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24880165"/>
                  </a:ext>
                </a:extLst>
              </a:tr>
            </a:tbl>
          </a:graphicData>
        </a:graphic>
      </p:graphicFrame>
    </p:spTree>
    <p:extLst>
      <p:ext uri="{BB962C8B-B14F-4D97-AF65-F5344CB8AC3E}">
        <p14:creationId xmlns:p14="http://schemas.microsoft.com/office/powerpoint/2010/main" val="2929323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6333892"/>
            <a:ext cx="12192000" cy="524107"/>
          </a:xfrm>
          <a:custGeom>
            <a:avLst/>
            <a:gdLst>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 name="connsiteX0" fmla="*/ 0 w 12192000"/>
              <a:gd name="connsiteY0" fmla="*/ 3171 h 524107"/>
              <a:gd name="connsiteX1" fmla="*/ 1105457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6887 h 527823"/>
              <a:gd name="connsiteX1" fmla="*/ 11054576 w 12192000"/>
              <a:gd name="connsiteY1" fmla="*/ 3716 h 527823"/>
              <a:gd name="connsiteX2" fmla="*/ 11288751 w 12192000"/>
              <a:gd name="connsiteY2" fmla="*/ 0 h 527823"/>
              <a:gd name="connsiteX3" fmla="*/ 12192000 w 12192000"/>
              <a:gd name="connsiteY3" fmla="*/ 6887 h 527823"/>
              <a:gd name="connsiteX4" fmla="*/ 12192000 w 12192000"/>
              <a:gd name="connsiteY4" fmla="*/ 527823 h 527823"/>
              <a:gd name="connsiteX5" fmla="*/ 0 w 12192000"/>
              <a:gd name="connsiteY5" fmla="*/ 527823 h 527823"/>
              <a:gd name="connsiteX6" fmla="*/ 0 w 12192000"/>
              <a:gd name="connsiteY6" fmla="*/ 6887 h 527823"/>
              <a:gd name="connsiteX0" fmla="*/ 0 w 12192000"/>
              <a:gd name="connsiteY0" fmla="*/ 6887 h 527823"/>
              <a:gd name="connsiteX1" fmla="*/ 11054576 w 12192000"/>
              <a:gd name="connsiteY1" fmla="*/ 3716 h 527823"/>
              <a:gd name="connsiteX2" fmla="*/ 11288751 w 12192000"/>
              <a:gd name="connsiteY2" fmla="*/ 0 h 527823"/>
              <a:gd name="connsiteX3" fmla="*/ 11508059 w 12192000"/>
              <a:gd name="connsiteY3" fmla="*/ 7434 h 527823"/>
              <a:gd name="connsiteX4" fmla="*/ 12192000 w 12192000"/>
              <a:gd name="connsiteY4" fmla="*/ 6887 h 527823"/>
              <a:gd name="connsiteX5" fmla="*/ 12192000 w 12192000"/>
              <a:gd name="connsiteY5" fmla="*/ 527823 h 527823"/>
              <a:gd name="connsiteX6" fmla="*/ 0 w 12192000"/>
              <a:gd name="connsiteY6" fmla="*/ 527823 h 527823"/>
              <a:gd name="connsiteX7" fmla="*/ 0 w 12192000"/>
              <a:gd name="connsiteY7" fmla="*/ 6887 h 527823"/>
              <a:gd name="connsiteX0" fmla="*/ 0 w 12192000"/>
              <a:gd name="connsiteY0" fmla="*/ 3171 h 524107"/>
              <a:gd name="connsiteX1" fmla="*/ 11054576 w 12192000"/>
              <a:gd name="connsiteY1" fmla="*/ 0 h 524107"/>
              <a:gd name="connsiteX2" fmla="*/ 11296185 w 12192000"/>
              <a:gd name="connsiteY2" fmla="*/ 159836 h 524107"/>
              <a:gd name="connsiteX3" fmla="*/ 11508059 w 12192000"/>
              <a:gd name="connsiteY3" fmla="*/ 3718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24107">
                <a:moveTo>
                  <a:pt x="0" y="3171"/>
                </a:moveTo>
                <a:lnTo>
                  <a:pt x="11054576" y="0"/>
                </a:lnTo>
                <a:lnTo>
                  <a:pt x="11296185" y="159836"/>
                </a:lnTo>
                <a:lnTo>
                  <a:pt x="11508059" y="3718"/>
                </a:lnTo>
                <a:lnTo>
                  <a:pt x="12192000" y="3171"/>
                </a:lnTo>
                <a:lnTo>
                  <a:pt x="12192000" y="524107"/>
                </a:lnTo>
                <a:lnTo>
                  <a:pt x="0" y="524107"/>
                </a:lnTo>
                <a:lnTo>
                  <a:pt x="0" y="317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7" name="TextBox 6"/>
          <p:cNvSpPr txBox="1"/>
          <p:nvPr/>
        </p:nvSpPr>
        <p:spPr>
          <a:xfrm>
            <a:off x="3781586" y="6477000"/>
            <a:ext cx="8283455" cy="369332"/>
          </a:xfrm>
          <a:prstGeom prst="rect">
            <a:avLst/>
          </a:prstGeom>
          <a:noFill/>
        </p:spPr>
        <p:txBody>
          <a:bodyPr wrap="square" rtlCol="0">
            <a:spAutoFit/>
          </a:bodyPr>
          <a:lstStyle/>
          <a:p>
            <a:pPr algn="r"/>
            <a:r>
              <a:rPr lang="fr" b="1" dirty="0">
                <a:solidFill>
                  <a:schemeClr val="bg1"/>
                </a:solidFill>
                <a:latin typeface="Century Gothic" panose="020B0502020202020204" pitchFamily="34" charset="0"/>
                <a:ea typeface="Arial" charset="0"/>
                <a:cs typeface="Arial" charset="0"/>
              </a:rPr>
              <a:t>HISTORIQUE DES VERSIONS</a:t>
            </a:r>
          </a:p>
        </p:txBody>
      </p:sp>
      <p:graphicFrame>
        <p:nvGraphicFramePr>
          <p:cNvPr id="15" name="Table 14">
            <a:extLst>
              <a:ext uri="{FF2B5EF4-FFF2-40B4-BE49-F238E27FC236}">
                <a16:creationId xmlns:a16="http://schemas.microsoft.com/office/drawing/2014/main" id="{F9999A82-FD5A-3A4E-80B2-C7FB2AAEF6F7}"/>
              </a:ext>
            </a:extLst>
          </p:cNvPr>
          <p:cNvGraphicFramePr>
            <a:graphicFrameLocks noGrp="1"/>
          </p:cNvGraphicFramePr>
          <p:nvPr>
            <p:extLst>
              <p:ext uri="{D42A27DB-BD31-4B8C-83A1-F6EECF244321}">
                <p14:modId xmlns:p14="http://schemas.microsoft.com/office/powerpoint/2010/main" val="3555053462"/>
              </p:ext>
            </p:extLst>
          </p:nvPr>
        </p:nvGraphicFramePr>
        <p:xfrm>
          <a:off x="405063" y="506970"/>
          <a:ext cx="11353799" cy="3754888"/>
        </p:xfrm>
        <a:graphic>
          <a:graphicData uri="http://schemas.openxmlformats.org/drawingml/2006/table">
            <a:tbl>
              <a:tblPr firstRow="1" firstCol="1" bandRow="1">
                <a:tableStyleId>{5C22544A-7EE6-4342-B048-85BDC9FD1C3A}</a:tableStyleId>
              </a:tblPr>
              <a:tblGrid>
                <a:gridCol w="1012759">
                  <a:extLst>
                    <a:ext uri="{9D8B030D-6E8A-4147-A177-3AD203B41FA5}">
                      <a16:colId xmlns:a16="http://schemas.microsoft.com/office/drawing/2014/main" val="166567411"/>
                    </a:ext>
                  </a:extLst>
                </a:gridCol>
                <a:gridCol w="2577312">
                  <a:extLst>
                    <a:ext uri="{9D8B030D-6E8A-4147-A177-3AD203B41FA5}">
                      <a16:colId xmlns:a16="http://schemas.microsoft.com/office/drawing/2014/main" val="758014479"/>
                    </a:ext>
                  </a:extLst>
                </a:gridCol>
                <a:gridCol w="1475994">
                  <a:extLst>
                    <a:ext uri="{9D8B030D-6E8A-4147-A177-3AD203B41FA5}">
                      <a16:colId xmlns:a16="http://schemas.microsoft.com/office/drawing/2014/main" val="3139782178"/>
                    </a:ext>
                  </a:extLst>
                </a:gridCol>
                <a:gridCol w="3783086">
                  <a:extLst>
                    <a:ext uri="{9D8B030D-6E8A-4147-A177-3AD203B41FA5}">
                      <a16:colId xmlns:a16="http://schemas.microsoft.com/office/drawing/2014/main" val="2012729981"/>
                    </a:ext>
                  </a:extLst>
                </a:gridCol>
                <a:gridCol w="2504648">
                  <a:extLst>
                    <a:ext uri="{9D8B030D-6E8A-4147-A177-3AD203B41FA5}">
                      <a16:colId xmlns:a16="http://schemas.microsoft.com/office/drawing/2014/main" val="2293952507"/>
                    </a:ext>
                  </a:extLst>
                </a:gridCol>
              </a:tblGrid>
              <a:tr h="416021">
                <a:tc gridSpan="5">
                  <a:txBody>
                    <a:bodyPr/>
                    <a:lstStyle/>
                    <a:p>
                      <a:pPr marL="0" marR="0" algn="l">
                        <a:spcBef>
                          <a:spcPts val="300"/>
                        </a:spcBef>
                        <a:spcAft>
                          <a:spcPts val="300"/>
                        </a:spcAft>
                      </a:pPr>
                      <a:r>
                        <a:rPr lang="fr" sz="1400" dirty="0">
                          <a:effectLst/>
                          <a:latin typeface="Century Gothic" panose="020B0502020202020204" pitchFamily="34" charset="0"/>
                        </a:rPr>
                        <a:t>HISTORIQUE DES VERSIONS</a:t>
                      </a:r>
                      <a:endParaRPr lang="en-US" sz="2400" b="1" dirty="0">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5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89266157"/>
                  </a:ext>
                </a:extLst>
              </a:tr>
              <a:tr h="416021">
                <a:tc>
                  <a:txBody>
                    <a:bodyPr/>
                    <a:lstStyle/>
                    <a:p>
                      <a:pPr marL="0" marR="0" algn="l">
                        <a:spcBef>
                          <a:spcPts val="300"/>
                        </a:spcBef>
                        <a:spcAft>
                          <a:spcPts val="300"/>
                        </a:spcAft>
                      </a:pPr>
                      <a:r>
                        <a:rPr lang="fr" sz="1400" b="1">
                          <a:solidFill>
                            <a:schemeClr val="tx1"/>
                          </a:solidFill>
                          <a:effectLst/>
                          <a:latin typeface="Century Gothic" panose="020B0502020202020204" pitchFamily="34" charset="0"/>
                        </a:rPr>
                        <a:t>VERSION</a:t>
                      </a:r>
                      <a:endParaRPr lang="en-US" sz="2400" b="1">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marL="0" marR="0" algn="l">
                        <a:spcBef>
                          <a:spcPts val="300"/>
                        </a:spcBef>
                        <a:spcAft>
                          <a:spcPts val="300"/>
                        </a:spcAft>
                      </a:pPr>
                      <a:r>
                        <a:rPr lang="fr" sz="1400" b="1" dirty="0">
                          <a:solidFill>
                            <a:schemeClr val="tx1"/>
                          </a:solidFill>
                          <a:effectLst/>
                          <a:latin typeface="Century Gothic" panose="020B0502020202020204" pitchFamily="34" charset="0"/>
                        </a:rPr>
                        <a:t>APPROUVÉ PAR</a:t>
                      </a:r>
                      <a:endParaRPr lang="en-US" sz="2400" b="1" dirty="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marL="0" marR="0" algn="l">
                        <a:spcBef>
                          <a:spcPts val="300"/>
                        </a:spcBef>
                        <a:spcAft>
                          <a:spcPts val="300"/>
                        </a:spcAft>
                      </a:pPr>
                      <a:r>
                        <a:rPr lang="fr" sz="1400" b="1" dirty="0">
                          <a:solidFill>
                            <a:schemeClr val="tx1"/>
                          </a:solidFill>
                          <a:effectLst/>
                          <a:latin typeface="Century Gothic" panose="020B0502020202020204" pitchFamily="34" charset="0"/>
                        </a:rPr>
                        <a:t>DATE DE RÉVISION</a:t>
                      </a:r>
                      <a:endParaRPr lang="en-US" sz="2400" b="1" dirty="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marL="0" marR="0" algn="l">
                        <a:spcBef>
                          <a:spcPts val="300"/>
                        </a:spcBef>
                        <a:spcAft>
                          <a:spcPts val="300"/>
                        </a:spcAft>
                      </a:pPr>
                      <a:r>
                        <a:rPr lang="fr" sz="1400" b="1">
                          <a:solidFill>
                            <a:schemeClr val="tx1"/>
                          </a:solidFill>
                          <a:effectLst/>
                          <a:latin typeface="Century Gothic" panose="020B0502020202020204" pitchFamily="34" charset="0"/>
                        </a:rPr>
                        <a:t>DESCRIPTION DU CHANGEMENT</a:t>
                      </a:r>
                      <a:endParaRPr lang="en-US" sz="2400" b="1">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marL="0" marR="0" algn="l">
                        <a:spcBef>
                          <a:spcPts val="300"/>
                        </a:spcBef>
                        <a:spcAft>
                          <a:spcPts val="300"/>
                        </a:spcAft>
                      </a:pPr>
                      <a:r>
                        <a:rPr lang="fr" sz="1400" b="1" dirty="0">
                          <a:solidFill>
                            <a:schemeClr val="tx1"/>
                          </a:solidFill>
                          <a:effectLst/>
                          <a:latin typeface="Century Gothic" panose="020B0502020202020204" pitchFamily="34" charset="0"/>
                        </a:rPr>
                        <a:t>AUTEUR</a:t>
                      </a:r>
                      <a:endParaRPr lang="en-US" sz="2400" b="1" dirty="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629097060"/>
                  </a:ext>
                </a:extLst>
              </a:tr>
              <a:tr h="416021">
                <a:tc>
                  <a:txBody>
                    <a:bodyPr/>
                    <a:lstStyle/>
                    <a:p>
                      <a:pPr marL="0" marR="0" algn="l">
                        <a:spcBef>
                          <a:spcPts val="300"/>
                        </a:spcBef>
                        <a:spcAft>
                          <a:spcPts val="300"/>
                        </a:spcAft>
                      </a:pPr>
                      <a:endParaRPr lang="en-US" sz="1800" b="0" dirty="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spcBef>
                          <a:spcPts val="300"/>
                        </a:spcBef>
                        <a:spcAft>
                          <a:spcPts val="300"/>
                        </a:spcAft>
                      </a:pPr>
                      <a:endParaRPr lang="en-US" sz="1800" b="0" dirty="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spcBef>
                          <a:spcPts val="300"/>
                        </a:spcBef>
                        <a:spcAft>
                          <a:spcPts val="300"/>
                        </a:spcAft>
                      </a:pPr>
                      <a:endParaRPr lang="en-US" sz="1800" b="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spcBef>
                          <a:spcPts val="300"/>
                        </a:spcBef>
                        <a:spcAft>
                          <a:spcPts val="300"/>
                        </a:spcAft>
                      </a:pPr>
                      <a:endParaRPr lang="en-US" sz="1800" b="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spcBef>
                          <a:spcPts val="300"/>
                        </a:spcBef>
                        <a:spcAft>
                          <a:spcPts val="300"/>
                        </a:spcAft>
                      </a:pPr>
                      <a:endParaRPr lang="en-US" sz="1800" b="0" dirty="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19043089"/>
                  </a:ext>
                </a:extLst>
              </a:tr>
              <a:tr h="416021">
                <a:tc>
                  <a:txBody>
                    <a:bodyPr/>
                    <a:lstStyle/>
                    <a:p>
                      <a:pPr marL="0" marR="0" algn="l">
                        <a:spcBef>
                          <a:spcPts val="300"/>
                        </a:spcBef>
                        <a:spcAft>
                          <a:spcPts val="300"/>
                        </a:spcAft>
                      </a:pPr>
                      <a:endParaRPr lang="en-US" sz="1800" b="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spcBef>
                          <a:spcPts val="300"/>
                        </a:spcBef>
                        <a:spcAft>
                          <a:spcPts val="300"/>
                        </a:spcAft>
                      </a:pPr>
                      <a:endParaRPr lang="en-US" sz="1800" b="0" dirty="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spcBef>
                          <a:spcPts val="300"/>
                        </a:spcBef>
                        <a:spcAft>
                          <a:spcPts val="300"/>
                        </a:spcAft>
                      </a:pPr>
                      <a:endParaRPr lang="en-US" sz="1800" b="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spcBef>
                          <a:spcPts val="300"/>
                        </a:spcBef>
                        <a:spcAft>
                          <a:spcPts val="300"/>
                        </a:spcAft>
                      </a:pPr>
                      <a:endParaRPr lang="en-US" sz="1800" b="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spcBef>
                          <a:spcPts val="300"/>
                        </a:spcBef>
                        <a:spcAft>
                          <a:spcPts val="300"/>
                        </a:spcAft>
                      </a:pPr>
                      <a:endParaRPr lang="en-US" sz="1800" b="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82363844"/>
                  </a:ext>
                </a:extLst>
              </a:tr>
              <a:tr h="416021">
                <a:tc>
                  <a:txBody>
                    <a:bodyPr/>
                    <a:lstStyle/>
                    <a:p>
                      <a:pPr marL="0" marR="0" algn="l">
                        <a:spcBef>
                          <a:spcPts val="300"/>
                        </a:spcBef>
                        <a:spcAft>
                          <a:spcPts val="300"/>
                        </a:spcAft>
                      </a:pPr>
                      <a:endParaRPr lang="en-US" sz="1800" b="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spcBef>
                          <a:spcPts val="300"/>
                        </a:spcBef>
                        <a:spcAft>
                          <a:spcPts val="300"/>
                        </a:spcAft>
                      </a:pPr>
                      <a:endParaRPr lang="en-US" sz="1800" b="0" dirty="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spcBef>
                          <a:spcPts val="300"/>
                        </a:spcBef>
                        <a:spcAft>
                          <a:spcPts val="300"/>
                        </a:spcAft>
                      </a:pPr>
                      <a:endParaRPr lang="en-US" sz="1800" b="0" dirty="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spcBef>
                          <a:spcPts val="300"/>
                        </a:spcBef>
                        <a:spcAft>
                          <a:spcPts val="300"/>
                        </a:spcAft>
                      </a:pPr>
                      <a:endParaRPr lang="en-US" sz="1800" b="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spcBef>
                          <a:spcPts val="300"/>
                        </a:spcBef>
                        <a:spcAft>
                          <a:spcPts val="300"/>
                        </a:spcAft>
                      </a:pPr>
                      <a:endParaRPr lang="en-US" sz="1800" b="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03404358"/>
                  </a:ext>
                </a:extLst>
              </a:tr>
              <a:tr h="416021">
                <a:tc>
                  <a:txBody>
                    <a:bodyPr/>
                    <a:lstStyle/>
                    <a:p>
                      <a:pPr marL="0" marR="0" algn="l">
                        <a:spcBef>
                          <a:spcPts val="300"/>
                        </a:spcBef>
                        <a:spcAft>
                          <a:spcPts val="300"/>
                        </a:spcAft>
                      </a:pPr>
                      <a:endParaRPr lang="en-US" sz="1800" b="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spcBef>
                          <a:spcPts val="300"/>
                        </a:spcBef>
                        <a:spcAft>
                          <a:spcPts val="300"/>
                        </a:spcAft>
                      </a:pPr>
                      <a:endParaRPr lang="en-US" sz="1800" b="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spcBef>
                          <a:spcPts val="300"/>
                        </a:spcBef>
                        <a:spcAft>
                          <a:spcPts val="300"/>
                        </a:spcAft>
                      </a:pPr>
                      <a:endParaRPr lang="en-US" sz="1800" b="0" dirty="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spcBef>
                          <a:spcPts val="300"/>
                        </a:spcBef>
                        <a:spcAft>
                          <a:spcPts val="300"/>
                        </a:spcAft>
                      </a:pPr>
                      <a:endParaRPr lang="en-US" sz="1800" b="0" dirty="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spcBef>
                          <a:spcPts val="300"/>
                        </a:spcBef>
                        <a:spcAft>
                          <a:spcPts val="300"/>
                        </a:spcAft>
                      </a:pPr>
                      <a:endParaRPr lang="en-US" sz="1800" b="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34021803"/>
                  </a:ext>
                </a:extLst>
              </a:tr>
              <a:tr h="416021">
                <a:tc>
                  <a:txBody>
                    <a:bodyPr/>
                    <a:lstStyle/>
                    <a:p>
                      <a:pPr marL="0" marR="0" algn="l">
                        <a:spcBef>
                          <a:spcPts val="300"/>
                        </a:spcBef>
                        <a:spcAft>
                          <a:spcPts val="300"/>
                        </a:spcAft>
                      </a:pPr>
                      <a:endParaRPr lang="en-US" sz="1800" b="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spcBef>
                          <a:spcPts val="300"/>
                        </a:spcBef>
                        <a:spcAft>
                          <a:spcPts val="300"/>
                        </a:spcAft>
                      </a:pPr>
                      <a:endParaRPr lang="en-US" sz="1800" b="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spcBef>
                          <a:spcPts val="300"/>
                        </a:spcBef>
                        <a:spcAft>
                          <a:spcPts val="300"/>
                        </a:spcAft>
                      </a:pPr>
                      <a:endParaRPr lang="en-US" sz="1800" b="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spcBef>
                          <a:spcPts val="300"/>
                        </a:spcBef>
                        <a:spcAft>
                          <a:spcPts val="300"/>
                        </a:spcAft>
                      </a:pPr>
                      <a:endParaRPr lang="en-US" sz="1800" b="0" dirty="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spcBef>
                          <a:spcPts val="300"/>
                        </a:spcBef>
                        <a:spcAft>
                          <a:spcPts val="300"/>
                        </a:spcAft>
                      </a:pPr>
                      <a:endParaRPr lang="en-US" sz="1800" b="0" dirty="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19674101"/>
                  </a:ext>
                </a:extLst>
              </a:tr>
              <a:tr h="416021">
                <a:tc>
                  <a:txBody>
                    <a:bodyPr/>
                    <a:lstStyle/>
                    <a:p>
                      <a:pPr marL="0" marR="0" algn="l">
                        <a:spcBef>
                          <a:spcPts val="300"/>
                        </a:spcBef>
                        <a:spcAft>
                          <a:spcPts val="300"/>
                        </a:spcAft>
                      </a:pPr>
                      <a:endParaRPr lang="en-US" sz="1800" b="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spcBef>
                          <a:spcPts val="300"/>
                        </a:spcBef>
                        <a:spcAft>
                          <a:spcPts val="300"/>
                        </a:spcAft>
                      </a:pPr>
                      <a:endParaRPr lang="en-US" sz="1800" b="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spcBef>
                          <a:spcPts val="300"/>
                        </a:spcBef>
                        <a:spcAft>
                          <a:spcPts val="300"/>
                        </a:spcAft>
                      </a:pPr>
                      <a:endParaRPr lang="en-US" sz="1800" b="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spcBef>
                          <a:spcPts val="300"/>
                        </a:spcBef>
                        <a:spcAft>
                          <a:spcPts val="300"/>
                        </a:spcAft>
                      </a:pPr>
                      <a:endParaRPr lang="en-US" sz="1800" b="0" dirty="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spcBef>
                          <a:spcPts val="300"/>
                        </a:spcBef>
                        <a:spcAft>
                          <a:spcPts val="300"/>
                        </a:spcAft>
                      </a:pPr>
                      <a:endParaRPr lang="en-US" sz="1800" b="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1965387"/>
                  </a:ext>
                </a:extLst>
              </a:tr>
              <a:tr h="416021">
                <a:tc>
                  <a:txBody>
                    <a:bodyPr/>
                    <a:lstStyle/>
                    <a:p>
                      <a:pPr marL="0" marR="0" algn="l">
                        <a:spcBef>
                          <a:spcPts val="300"/>
                        </a:spcBef>
                        <a:spcAft>
                          <a:spcPts val="300"/>
                        </a:spcAft>
                      </a:pPr>
                      <a:endParaRPr lang="en-US" sz="1800" b="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spcBef>
                          <a:spcPts val="300"/>
                        </a:spcBef>
                        <a:spcAft>
                          <a:spcPts val="300"/>
                        </a:spcAft>
                      </a:pPr>
                      <a:endParaRPr lang="en-US" sz="1800" b="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spcBef>
                          <a:spcPts val="300"/>
                        </a:spcBef>
                        <a:spcAft>
                          <a:spcPts val="300"/>
                        </a:spcAft>
                      </a:pPr>
                      <a:endParaRPr lang="en-US" sz="1800" b="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spcBef>
                          <a:spcPts val="300"/>
                        </a:spcBef>
                        <a:spcAft>
                          <a:spcPts val="300"/>
                        </a:spcAft>
                      </a:pPr>
                      <a:endParaRPr lang="en-US" sz="1800" b="0" dirty="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spcBef>
                          <a:spcPts val="300"/>
                        </a:spcBef>
                        <a:spcAft>
                          <a:spcPts val="300"/>
                        </a:spcAft>
                      </a:pPr>
                      <a:endParaRPr lang="en-US" sz="1800" b="0" dirty="0">
                        <a:solidFill>
                          <a:schemeClr val="tx1"/>
                        </a:solidFill>
                        <a:effectLst/>
                        <a:latin typeface="Century Gothic" panose="020B0502020202020204" pitchFamily="34" charset="0"/>
                        <a:ea typeface="Times New Roman" panose="02020603050405020304" pitchFamily="18" charset="0"/>
                      </a:endParaRPr>
                    </a:p>
                  </a:txBody>
                  <a:tcPr marR="68553"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59847898"/>
                  </a:ext>
                </a:extLst>
              </a:tr>
            </a:tbl>
          </a:graphicData>
        </a:graphic>
      </p:graphicFrame>
      <p:graphicFrame>
        <p:nvGraphicFramePr>
          <p:cNvPr id="17" name="Table 16">
            <a:extLst>
              <a:ext uri="{FF2B5EF4-FFF2-40B4-BE49-F238E27FC236}">
                <a16:creationId xmlns:a16="http://schemas.microsoft.com/office/drawing/2014/main" id="{A9455C73-1B3D-6F46-AEF0-1BBBE497B265}"/>
              </a:ext>
            </a:extLst>
          </p:cNvPr>
          <p:cNvGraphicFramePr>
            <a:graphicFrameLocks noGrp="1"/>
          </p:cNvGraphicFramePr>
          <p:nvPr>
            <p:extLst>
              <p:ext uri="{D42A27DB-BD31-4B8C-83A1-F6EECF244321}">
                <p14:modId xmlns:p14="http://schemas.microsoft.com/office/powerpoint/2010/main" val="766796727"/>
              </p:ext>
            </p:extLst>
          </p:nvPr>
        </p:nvGraphicFramePr>
        <p:xfrm>
          <a:off x="405063" y="4743885"/>
          <a:ext cx="11353799" cy="1159610"/>
        </p:xfrm>
        <a:graphic>
          <a:graphicData uri="http://schemas.openxmlformats.org/drawingml/2006/table">
            <a:tbl>
              <a:tblPr firstRow="1" firstCol="1" bandRow="1">
                <a:tableStyleId>{5C22544A-7EE6-4342-B048-85BDC9FD1C3A}</a:tableStyleId>
              </a:tblPr>
              <a:tblGrid>
                <a:gridCol w="1416954">
                  <a:extLst>
                    <a:ext uri="{9D8B030D-6E8A-4147-A177-3AD203B41FA5}">
                      <a16:colId xmlns:a16="http://schemas.microsoft.com/office/drawing/2014/main" val="332525248"/>
                    </a:ext>
                  </a:extLst>
                </a:gridCol>
                <a:gridCol w="2974572">
                  <a:extLst>
                    <a:ext uri="{9D8B030D-6E8A-4147-A177-3AD203B41FA5}">
                      <a16:colId xmlns:a16="http://schemas.microsoft.com/office/drawing/2014/main" val="2863594441"/>
                    </a:ext>
                  </a:extLst>
                </a:gridCol>
                <a:gridCol w="631394">
                  <a:extLst>
                    <a:ext uri="{9D8B030D-6E8A-4147-A177-3AD203B41FA5}">
                      <a16:colId xmlns:a16="http://schemas.microsoft.com/office/drawing/2014/main" val="2637052626"/>
                    </a:ext>
                  </a:extLst>
                </a:gridCol>
                <a:gridCol w="3789898">
                  <a:extLst>
                    <a:ext uri="{9D8B030D-6E8A-4147-A177-3AD203B41FA5}">
                      <a16:colId xmlns:a16="http://schemas.microsoft.com/office/drawing/2014/main" val="1119338906"/>
                    </a:ext>
                  </a:extLst>
                </a:gridCol>
                <a:gridCol w="758434">
                  <a:extLst>
                    <a:ext uri="{9D8B030D-6E8A-4147-A177-3AD203B41FA5}">
                      <a16:colId xmlns:a16="http://schemas.microsoft.com/office/drawing/2014/main" val="1533297771"/>
                    </a:ext>
                  </a:extLst>
                </a:gridCol>
                <a:gridCol w="1782547">
                  <a:extLst>
                    <a:ext uri="{9D8B030D-6E8A-4147-A177-3AD203B41FA5}">
                      <a16:colId xmlns:a16="http://schemas.microsoft.com/office/drawing/2014/main" val="2055991214"/>
                    </a:ext>
                  </a:extLst>
                </a:gridCol>
              </a:tblGrid>
              <a:tr h="579805">
                <a:tc>
                  <a:txBody>
                    <a:bodyPr/>
                    <a:lstStyle/>
                    <a:p>
                      <a:pPr marL="0" marR="0" algn="l">
                        <a:spcBef>
                          <a:spcPts val="0"/>
                        </a:spcBef>
                        <a:spcAft>
                          <a:spcPts val="0"/>
                        </a:spcAft>
                      </a:pPr>
                      <a:r>
                        <a:rPr lang="fr" sz="1400" dirty="0">
                          <a:effectLst/>
                          <a:latin typeface="Century Gothic" panose="020B0502020202020204" pitchFamily="34" charset="0"/>
                        </a:rPr>
                        <a:t>PRÉPARÉ PAR</a:t>
                      </a:r>
                      <a:endParaRPr lang="en-US"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50000"/>
                      </a:schemeClr>
                    </a:solidFill>
                  </a:tcPr>
                </a:tc>
                <a:tc>
                  <a:txBody>
                    <a:bodyPr/>
                    <a:lstStyle/>
                    <a:p>
                      <a:pPr marL="0" marR="0" algn="l">
                        <a:spcBef>
                          <a:spcPts val="0"/>
                        </a:spcBef>
                        <a:spcAft>
                          <a:spcPts val="0"/>
                        </a:spcAft>
                      </a:pPr>
                      <a:endParaRPr lang="en-US" sz="1400" b="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0"/>
                        </a:spcAft>
                      </a:pPr>
                      <a:r>
                        <a:rPr lang="fr" sz="1400" b="1" dirty="0">
                          <a:solidFill>
                            <a:schemeClr val="bg1"/>
                          </a:solidFill>
                          <a:effectLst/>
                          <a:latin typeface="Century Gothic" panose="020B0502020202020204" pitchFamily="34" charset="0"/>
                        </a:rPr>
                        <a:t>TITRE</a:t>
                      </a:r>
                      <a:endParaRPr lang="en-US" sz="14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50000"/>
                      </a:schemeClr>
                    </a:solidFill>
                  </a:tcPr>
                </a:tc>
                <a:tc>
                  <a:txBody>
                    <a:bodyPr/>
                    <a:lstStyle/>
                    <a:p>
                      <a:pPr marL="0" marR="0" algn="l">
                        <a:spcBef>
                          <a:spcPts val="0"/>
                        </a:spcBef>
                        <a:spcAft>
                          <a:spcPts val="0"/>
                        </a:spcAft>
                      </a:pPr>
                      <a:endParaRPr lang="en-US" sz="1400" b="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0"/>
                        </a:spcAft>
                      </a:pPr>
                      <a:r>
                        <a:rPr lang="fr" sz="1400" b="1" dirty="0">
                          <a:solidFill>
                            <a:schemeClr val="bg1"/>
                          </a:solidFill>
                          <a:effectLst/>
                          <a:latin typeface="Century Gothic" panose="020B0502020202020204" pitchFamily="34" charset="0"/>
                        </a:rPr>
                        <a:t>DATE</a:t>
                      </a:r>
                      <a:endParaRPr lang="en-US" sz="14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50000"/>
                      </a:schemeClr>
                    </a:solidFill>
                  </a:tcPr>
                </a:tc>
                <a:tc>
                  <a:txBody>
                    <a:bodyPr/>
                    <a:lstStyle/>
                    <a:p>
                      <a:pPr marL="0" marR="0" algn="l">
                        <a:spcBef>
                          <a:spcPts val="0"/>
                        </a:spcBef>
                        <a:spcAft>
                          <a:spcPts val="0"/>
                        </a:spcAft>
                      </a:pPr>
                      <a:endParaRPr lang="en-US" sz="1400" b="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31881248"/>
                  </a:ext>
                </a:extLst>
              </a:tr>
              <a:tr h="579805">
                <a:tc>
                  <a:txBody>
                    <a:bodyPr/>
                    <a:lstStyle/>
                    <a:p>
                      <a:pPr marL="0" marR="0" algn="l">
                        <a:spcBef>
                          <a:spcPts val="0"/>
                        </a:spcBef>
                        <a:spcAft>
                          <a:spcPts val="0"/>
                        </a:spcAft>
                      </a:pPr>
                      <a:r>
                        <a:rPr lang="fr" sz="1400" dirty="0">
                          <a:effectLst/>
                          <a:latin typeface="Century Gothic" panose="020B0502020202020204" pitchFamily="34" charset="0"/>
                        </a:rPr>
                        <a:t>APPROUVÉ PAR</a:t>
                      </a:r>
                      <a:endParaRPr lang="en-US"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tx2">
                        <a:lumMod val="50000"/>
                      </a:schemeClr>
                    </a:solidFill>
                  </a:tcPr>
                </a:tc>
                <a:tc>
                  <a:txBody>
                    <a:bodyPr/>
                    <a:lstStyle/>
                    <a:p>
                      <a:pPr marL="0" marR="0" algn="l">
                        <a:spcBef>
                          <a:spcPts val="0"/>
                        </a:spcBef>
                        <a:spcAft>
                          <a:spcPts val="0"/>
                        </a:spcAft>
                      </a:pPr>
                      <a:endParaRPr lang="en-US" sz="1400" b="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0"/>
                        </a:spcAft>
                      </a:pPr>
                      <a:r>
                        <a:rPr lang="fr" sz="1400" b="1" dirty="0">
                          <a:solidFill>
                            <a:schemeClr val="bg1"/>
                          </a:solidFill>
                          <a:effectLst/>
                          <a:latin typeface="Century Gothic" panose="020B0502020202020204" pitchFamily="34" charset="0"/>
                        </a:rPr>
                        <a:t>TITRE</a:t>
                      </a:r>
                      <a:endParaRPr lang="en-US" sz="14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tx2">
                        <a:lumMod val="50000"/>
                      </a:schemeClr>
                    </a:solidFill>
                  </a:tcPr>
                </a:tc>
                <a:tc>
                  <a:txBody>
                    <a:bodyPr/>
                    <a:lstStyle/>
                    <a:p>
                      <a:pPr marL="0" marR="0" algn="l">
                        <a:spcBef>
                          <a:spcPts val="0"/>
                        </a:spcBef>
                        <a:spcAft>
                          <a:spcPts val="0"/>
                        </a:spcAft>
                      </a:pPr>
                      <a:endParaRPr lang="en-US" sz="1400" b="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0"/>
                        </a:spcAft>
                      </a:pPr>
                      <a:r>
                        <a:rPr lang="fr" sz="1400" b="1" dirty="0">
                          <a:solidFill>
                            <a:schemeClr val="bg1"/>
                          </a:solidFill>
                          <a:effectLst/>
                          <a:latin typeface="Century Gothic" panose="020B0502020202020204" pitchFamily="34" charset="0"/>
                        </a:rPr>
                        <a:t>DATE</a:t>
                      </a:r>
                      <a:endParaRPr lang="en-US" sz="14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tx2">
                        <a:lumMod val="50000"/>
                      </a:schemeClr>
                    </a:solidFill>
                  </a:tcPr>
                </a:tc>
                <a:tc>
                  <a:txBody>
                    <a:bodyPr/>
                    <a:lstStyle/>
                    <a:p>
                      <a:pPr marL="0" marR="0" algn="l">
                        <a:spcBef>
                          <a:spcPts val="0"/>
                        </a:spcBef>
                        <a:spcAft>
                          <a:spcPts val="0"/>
                        </a:spcAft>
                      </a:pPr>
                      <a:endParaRPr lang="en-US" sz="1400" b="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336940674"/>
                  </a:ext>
                </a:extLst>
              </a:tr>
            </a:tbl>
          </a:graphicData>
        </a:graphic>
      </p:graphicFrame>
    </p:spTree>
    <p:extLst>
      <p:ext uri="{BB962C8B-B14F-4D97-AF65-F5344CB8AC3E}">
        <p14:creationId xmlns:p14="http://schemas.microsoft.com/office/powerpoint/2010/main" val="3059960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FCBC44ED-2B4D-EB4F-B4F3-DA0B26C8836C}"/>
              </a:ext>
            </a:extLst>
          </p:cNvPr>
          <p:cNvGraphicFramePr>
            <a:graphicFrameLocks noGrp="1"/>
          </p:cNvGraphicFramePr>
          <p:nvPr>
            <p:extLst>
              <p:ext uri="{D42A27DB-BD31-4B8C-83A1-F6EECF244321}">
                <p14:modId xmlns:p14="http://schemas.microsoft.com/office/powerpoint/2010/main" val="573916385"/>
              </p:ext>
            </p:extLst>
          </p:nvPr>
        </p:nvGraphicFramePr>
        <p:xfrm>
          <a:off x="328246" y="228600"/>
          <a:ext cx="11578003" cy="5543550"/>
        </p:xfrm>
        <a:graphic>
          <a:graphicData uri="http://schemas.openxmlformats.org/drawingml/2006/table">
            <a:tbl>
              <a:tblPr>
                <a:effectLst>
                  <a:reflection blurRad="6350" stA="52000" endA="300" endPos="35000" dir="5400000" sy="-100000" algn="bl" rotWithShape="0"/>
                </a:effectLst>
                <a:tableStyleId>{5C22544A-7EE6-4342-B048-85BDC9FD1C3A}</a:tableStyleId>
              </a:tblPr>
              <a:tblGrid>
                <a:gridCol w="1549811">
                  <a:extLst>
                    <a:ext uri="{9D8B030D-6E8A-4147-A177-3AD203B41FA5}">
                      <a16:colId xmlns:a16="http://schemas.microsoft.com/office/drawing/2014/main" val="2448353432"/>
                    </a:ext>
                  </a:extLst>
                </a:gridCol>
                <a:gridCol w="10028192">
                  <a:extLst>
                    <a:ext uri="{9D8B030D-6E8A-4147-A177-3AD203B41FA5}">
                      <a16:colId xmlns:a16="http://schemas.microsoft.com/office/drawing/2014/main" val="185754983"/>
                    </a:ext>
                  </a:extLst>
                </a:gridCol>
              </a:tblGrid>
              <a:tr h="5543550">
                <a:tc>
                  <a:txBody>
                    <a:bodyPr/>
                    <a:lstStyle/>
                    <a:p>
                      <a:pPr algn="l" fontAlgn="b"/>
                      <a:r>
                        <a:rPr lang="fr" sz="1400" b="1" u="none" strike="noStrike" dirty="0">
                          <a:solidFill>
                            <a:schemeClr val="bg1"/>
                          </a:solidFill>
                          <a:effectLst/>
                          <a:latin typeface="Century Gothic" panose="020B0502020202020204" pitchFamily="34" charset="0"/>
                        </a:rPr>
                        <a:t>TABLE</a:t>
                      </a:r>
                    </a:p>
                    <a:p>
                      <a:pPr algn="l" fontAlgn="b"/>
                      <a:r>
                        <a:rPr lang="fr" sz="1400" b="1" i="0" u="none" strike="noStrike" dirty="0">
                          <a:solidFill>
                            <a:schemeClr val="bg1"/>
                          </a:solidFill>
                          <a:effectLst/>
                          <a:latin typeface="Century Gothic" panose="020B0502020202020204" pitchFamily="34" charset="0"/>
                        </a:rPr>
                        <a:t>De</a:t>
                      </a:r>
                    </a:p>
                    <a:p>
                      <a:pPr algn="l" fontAlgn="b"/>
                      <a:r>
                        <a:rPr lang="fr" sz="1400" b="1" i="0" u="none" strike="noStrike" dirty="0">
                          <a:solidFill>
                            <a:schemeClr val="bg1"/>
                          </a:solidFill>
                          <a:effectLst/>
                          <a:latin typeface="Century Gothic" panose="020B0502020202020204" pitchFamily="34" charset="0"/>
                        </a:rPr>
                        <a:t>CONTENU</a:t>
                      </a:r>
                    </a:p>
                  </a:txBody>
                  <a:tcPr marL="137160" marR="137160" marT="137160" marB="1371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50000"/>
                      </a:schemeClr>
                    </a:solidFill>
                  </a:tcPr>
                </a:tc>
                <a:tc>
                  <a:txBody>
                    <a:bodyPr/>
                    <a:lstStyle/>
                    <a:p>
                      <a:endParaRPr lang="en-US" sz="1800" b="1" kern="1200" dirty="0">
                        <a:solidFill>
                          <a:schemeClr val="dk1"/>
                        </a:solidFill>
                        <a:effectLst/>
                        <a:latin typeface="+mn-lt"/>
                        <a:ea typeface="+mn-ea"/>
                        <a:cs typeface="+mn-cs"/>
                      </a:endParaRPr>
                    </a:p>
                    <a:p>
                      <a:pPr marL="171450" indent="-354330" algn="l" fontAlgn="ctr">
                        <a:lnSpc>
                          <a:spcPct val="150000"/>
                        </a:lnSpc>
                        <a:spcBef>
                          <a:spcPts val="0"/>
                        </a:spcBef>
                        <a:spcAft>
                          <a:spcPts val="600"/>
                        </a:spcAft>
                        <a:buClr>
                          <a:schemeClr val="tx2">
                            <a:lumMod val="60000"/>
                            <a:lumOff val="40000"/>
                          </a:schemeClr>
                        </a:buClr>
                        <a:buFont typeface="Arial Unicode MS" panose="020B0604020202020204" pitchFamily="34" charset="-128"/>
                        <a:buChar char="✙"/>
                      </a:pPr>
                      <a:endParaRPr lang="en-US" sz="1700" b="0" i="0" u="none" strike="noStrike" dirty="0">
                        <a:solidFill>
                          <a:schemeClr val="tx2">
                            <a:lumMod val="50000"/>
                          </a:schemeClr>
                        </a:solidFill>
                        <a:effectLst/>
                        <a:latin typeface="Century Gothic" panose="020B0502020202020204" pitchFamily="34" charset="0"/>
                      </a:endParaRPr>
                    </a:p>
                  </a:txBody>
                  <a:tcPr marL="365760" marR="137160" marT="137160" marB="1371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64071318"/>
                  </a:ext>
                </a:extLst>
              </a:tr>
            </a:tbl>
          </a:graphicData>
        </a:graphic>
      </p:graphicFrame>
      <p:sp>
        <p:nvSpPr>
          <p:cNvPr id="8" name="Rectangle 7"/>
          <p:cNvSpPr/>
          <p:nvPr/>
        </p:nvSpPr>
        <p:spPr>
          <a:xfrm>
            <a:off x="0" y="6333892"/>
            <a:ext cx="12192000" cy="524107"/>
          </a:xfrm>
          <a:custGeom>
            <a:avLst/>
            <a:gdLst>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 name="connsiteX0" fmla="*/ 0 w 12192000"/>
              <a:gd name="connsiteY0" fmla="*/ 3171 h 524107"/>
              <a:gd name="connsiteX1" fmla="*/ 1105457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6887 h 527823"/>
              <a:gd name="connsiteX1" fmla="*/ 11054576 w 12192000"/>
              <a:gd name="connsiteY1" fmla="*/ 3716 h 527823"/>
              <a:gd name="connsiteX2" fmla="*/ 11288751 w 12192000"/>
              <a:gd name="connsiteY2" fmla="*/ 0 h 527823"/>
              <a:gd name="connsiteX3" fmla="*/ 12192000 w 12192000"/>
              <a:gd name="connsiteY3" fmla="*/ 6887 h 527823"/>
              <a:gd name="connsiteX4" fmla="*/ 12192000 w 12192000"/>
              <a:gd name="connsiteY4" fmla="*/ 527823 h 527823"/>
              <a:gd name="connsiteX5" fmla="*/ 0 w 12192000"/>
              <a:gd name="connsiteY5" fmla="*/ 527823 h 527823"/>
              <a:gd name="connsiteX6" fmla="*/ 0 w 12192000"/>
              <a:gd name="connsiteY6" fmla="*/ 6887 h 527823"/>
              <a:gd name="connsiteX0" fmla="*/ 0 w 12192000"/>
              <a:gd name="connsiteY0" fmla="*/ 6887 h 527823"/>
              <a:gd name="connsiteX1" fmla="*/ 11054576 w 12192000"/>
              <a:gd name="connsiteY1" fmla="*/ 3716 h 527823"/>
              <a:gd name="connsiteX2" fmla="*/ 11288751 w 12192000"/>
              <a:gd name="connsiteY2" fmla="*/ 0 h 527823"/>
              <a:gd name="connsiteX3" fmla="*/ 11508059 w 12192000"/>
              <a:gd name="connsiteY3" fmla="*/ 7434 h 527823"/>
              <a:gd name="connsiteX4" fmla="*/ 12192000 w 12192000"/>
              <a:gd name="connsiteY4" fmla="*/ 6887 h 527823"/>
              <a:gd name="connsiteX5" fmla="*/ 12192000 w 12192000"/>
              <a:gd name="connsiteY5" fmla="*/ 527823 h 527823"/>
              <a:gd name="connsiteX6" fmla="*/ 0 w 12192000"/>
              <a:gd name="connsiteY6" fmla="*/ 527823 h 527823"/>
              <a:gd name="connsiteX7" fmla="*/ 0 w 12192000"/>
              <a:gd name="connsiteY7" fmla="*/ 6887 h 527823"/>
              <a:gd name="connsiteX0" fmla="*/ 0 w 12192000"/>
              <a:gd name="connsiteY0" fmla="*/ 3171 h 524107"/>
              <a:gd name="connsiteX1" fmla="*/ 11054576 w 12192000"/>
              <a:gd name="connsiteY1" fmla="*/ 0 h 524107"/>
              <a:gd name="connsiteX2" fmla="*/ 11296185 w 12192000"/>
              <a:gd name="connsiteY2" fmla="*/ 159836 h 524107"/>
              <a:gd name="connsiteX3" fmla="*/ 11508059 w 12192000"/>
              <a:gd name="connsiteY3" fmla="*/ 3718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24107">
                <a:moveTo>
                  <a:pt x="0" y="3171"/>
                </a:moveTo>
                <a:lnTo>
                  <a:pt x="11054576" y="0"/>
                </a:lnTo>
                <a:lnTo>
                  <a:pt x="11296185" y="159836"/>
                </a:lnTo>
                <a:lnTo>
                  <a:pt x="11508059" y="3718"/>
                </a:lnTo>
                <a:lnTo>
                  <a:pt x="12192000" y="3171"/>
                </a:lnTo>
                <a:lnTo>
                  <a:pt x="12192000" y="524107"/>
                </a:lnTo>
                <a:lnTo>
                  <a:pt x="0" y="524107"/>
                </a:lnTo>
                <a:lnTo>
                  <a:pt x="0" y="317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7" name="TextBox 6"/>
          <p:cNvSpPr txBox="1"/>
          <p:nvPr/>
        </p:nvSpPr>
        <p:spPr>
          <a:xfrm>
            <a:off x="1171575" y="6477000"/>
            <a:ext cx="10893466" cy="369332"/>
          </a:xfrm>
          <a:prstGeom prst="rect">
            <a:avLst/>
          </a:prstGeom>
          <a:noFill/>
        </p:spPr>
        <p:txBody>
          <a:bodyPr wrap="square" rtlCol="0">
            <a:spAutoFit/>
          </a:bodyPr>
          <a:lstStyle/>
          <a:p>
            <a:pPr algn="r"/>
            <a:r>
              <a:rPr lang="fr" b="1" dirty="0">
                <a:solidFill>
                  <a:schemeClr val="bg1"/>
                </a:solidFill>
                <a:latin typeface="Century Gothic" panose="020B0502020202020204" pitchFamily="34" charset="0"/>
                <a:ea typeface="Arial" charset="0"/>
                <a:cs typeface="Arial" charset="0"/>
              </a:rPr>
              <a:t>CE QU'IL Y A À L'INTÉRIEUR</a:t>
            </a:r>
          </a:p>
        </p:txBody>
      </p:sp>
      <p:sp>
        <p:nvSpPr>
          <p:cNvPr id="3" name="TextBox 2">
            <a:extLst>
              <a:ext uri="{FF2B5EF4-FFF2-40B4-BE49-F238E27FC236}">
                <a16:creationId xmlns:a16="http://schemas.microsoft.com/office/drawing/2014/main" id="{2F866523-4C8E-7643-889D-E7B32BD5DA74}"/>
              </a:ext>
            </a:extLst>
          </p:cNvPr>
          <p:cNvSpPr txBox="1"/>
          <p:nvPr/>
        </p:nvSpPr>
        <p:spPr>
          <a:xfrm>
            <a:off x="2037348" y="352926"/>
            <a:ext cx="5069305" cy="5222007"/>
          </a:xfrm>
          <a:prstGeom prst="rect">
            <a:avLst/>
          </a:prstGeom>
          <a:noFill/>
        </p:spPr>
        <p:txBody>
          <a:bodyPr wrap="square" rtlCol="0">
            <a:spAutoFit/>
          </a:bodyPr>
          <a:lstStyle/>
          <a:p>
            <a:pPr>
              <a:lnSpc>
                <a:spcPct val="150000"/>
              </a:lnSpc>
            </a:pPr>
            <a:r>
              <a:rPr lang="fr" sz="1400" dirty="0">
                <a:latin typeface="Century Gothic" panose="020B0502020202020204" pitchFamily="34" charset="0"/>
              </a:rPr>
              <a:t>1. PRIORITÉS DE RÉTABLISSEMENT DES FONCTIONS OPÉRATIONNELLES</a:t>
            </a:r>
          </a:p>
          <a:p>
            <a:pPr>
              <a:lnSpc>
                <a:spcPct val="150000"/>
              </a:lnSpc>
            </a:pPr>
            <a:r>
              <a:rPr lang="fr" sz="1400" dirty="0">
                <a:latin typeface="Century Gothic" panose="020B0502020202020204" pitchFamily="34" charset="0"/>
              </a:rPr>
              <a:t>2. STRATÉGIE DE RELOCALISATION</a:t>
            </a:r>
          </a:p>
          <a:p>
            <a:pPr>
              <a:lnSpc>
                <a:spcPct val="150000"/>
              </a:lnSpc>
            </a:pPr>
            <a:r>
              <a:rPr lang="fr" sz="1400" dirty="0">
                <a:latin typeface="Century Gothic" panose="020B0502020202020204" pitchFamily="34" charset="0"/>
              </a:rPr>
              <a:t>3. AUTRE SITE D'AFFAIRES</a:t>
            </a:r>
          </a:p>
          <a:p>
            <a:pPr>
              <a:lnSpc>
                <a:spcPct val="150000"/>
              </a:lnSpc>
            </a:pPr>
            <a:r>
              <a:rPr lang="fr" sz="1400" dirty="0">
                <a:latin typeface="Century Gothic" panose="020B0502020202020204" pitchFamily="34" charset="0"/>
              </a:rPr>
              <a:t>4. PLAN DE RELANCE</a:t>
            </a:r>
          </a:p>
          <a:p>
            <a:pPr>
              <a:lnSpc>
                <a:spcPct val="150000"/>
              </a:lnSpc>
            </a:pPr>
            <a:r>
              <a:rPr lang="fr" sz="1400" dirty="0">
                <a:latin typeface="Century Gothic" panose="020B0502020202020204" pitchFamily="34" charset="0"/>
              </a:rPr>
              <a:t>5. PHASES DE RÉCUPÉRATION</a:t>
            </a:r>
          </a:p>
          <a:p>
            <a:pPr lvl="1">
              <a:lnSpc>
                <a:spcPct val="150000"/>
              </a:lnSpc>
            </a:pPr>
            <a:r>
              <a:rPr lang="fr" sz="1400" dirty="0">
                <a:latin typeface="Century Gothic" panose="020B0502020202020204" pitchFamily="34" charset="0"/>
              </a:rPr>
              <a:t>A. CATASTROPHE</a:t>
            </a:r>
          </a:p>
          <a:p>
            <a:pPr lvl="1">
              <a:lnSpc>
                <a:spcPct val="150000"/>
              </a:lnSpc>
            </a:pPr>
            <a:r>
              <a:rPr lang="fr" sz="1400" dirty="0">
                <a:latin typeface="Century Gothic" panose="020B0502020202020204" pitchFamily="34" charset="0"/>
              </a:rPr>
              <a:t>B. PLANIFIER L'ACTIVATION</a:t>
            </a:r>
          </a:p>
          <a:p>
            <a:pPr lvl="1">
              <a:lnSpc>
                <a:spcPct val="150000"/>
              </a:lnSpc>
            </a:pPr>
            <a:r>
              <a:rPr lang="fr" sz="1400" dirty="0">
                <a:latin typeface="Century Gothic" panose="020B0502020202020204" pitchFamily="34" charset="0"/>
              </a:rPr>
              <a:t>C. EXPLOITATION D'UN AUTRE SITE</a:t>
            </a:r>
          </a:p>
          <a:p>
            <a:pPr lvl="1">
              <a:lnSpc>
                <a:spcPct val="150000"/>
              </a:lnSpc>
            </a:pPr>
            <a:r>
              <a:rPr lang="fr" sz="1400" dirty="0">
                <a:latin typeface="Century Gothic" panose="020B0502020202020204" pitchFamily="34" charset="0"/>
              </a:rPr>
              <a:t>D. TRANSITION VERS LE SITE PRINCIPAL</a:t>
            </a:r>
          </a:p>
          <a:p>
            <a:pPr>
              <a:lnSpc>
                <a:spcPct val="150000"/>
              </a:lnSpc>
            </a:pPr>
            <a:r>
              <a:rPr lang="fr" sz="1400" dirty="0">
                <a:latin typeface="Century Gothic" panose="020B0502020202020204" pitchFamily="34" charset="0"/>
              </a:rPr>
              <a:t>6. SAUVEGARDE DES ENREGISTREMENTS</a:t>
            </a:r>
          </a:p>
          <a:p>
            <a:pPr>
              <a:lnSpc>
                <a:spcPct val="150000"/>
              </a:lnSpc>
            </a:pPr>
            <a:r>
              <a:rPr lang="fr" sz="1400" dirty="0">
                <a:latin typeface="Century Gothic" panose="020B0502020202020204" pitchFamily="34" charset="0"/>
              </a:rPr>
              <a:t>7. PLAN DE RESTAURATION</a:t>
            </a:r>
          </a:p>
          <a:p>
            <a:pPr>
              <a:lnSpc>
                <a:spcPct val="150000"/>
              </a:lnSpc>
            </a:pPr>
            <a:r>
              <a:rPr lang="fr" sz="1400" dirty="0">
                <a:latin typeface="Century Gothic" panose="020B0502020202020204" pitchFamily="34" charset="0"/>
              </a:rPr>
              <a:t>8. ÉQUIPES DE RÉCUPÉRATION</a:t>
            </a:r>
          </a:p>
          <a:p>
            <a:pPr lvl="1">
              <a:lnSpc>
                <a:spcPct val="150000"/>
              </a:lnSpc>
            </a:pPr>
            <a:r>
              <a:rPr lang="fr" sz="1400" dirty="0">
                <a:latin typeface="Century Gothic" panose="020B0502020202020204" pitchFamily="34" charset="0"/>
              </a:rPr>
              <a:t>A. RÔLES D'ÉQUIPE</a:t>
            </a:r>
          </a:p>
          <a:p>
            <a:pPr lvl="1">
              <a:lnSpc>
                <a:spcPct val="150000"/>
              </a:lnSpc>
            </a:pPr>
            <a:r>
              <a:rPr lang="fr" sz="1400" dirty="0">
                <a:latin typeface="Century Gothic" panose="020B0502020202020204" pitchFamily="34" charset="0"/>
              </a:rPr>
              <a:t>B. CONTACTS DE L'ÉQUIPE</a:t>
            </a:r>
          </a:p>
          <a:p>
            <a:pPr lvl="1">
              <a:lnSpc>
                <a:spcPct val="150000"/>
              </a:lnSpc>
            </a:pPr>
            <a:r>
              <a:rPr lang="fr" sz="1400" dirty="0">
                <a:latin typeface="Century Gothic" panose="020B0502020202020204" pitchFamily="34" charset="0"/>
              </a:rPr>
              <a:t>C. RESPONSABILITÉS DE L'ÉQUIPE</a:t>
            </a:r>
          </a:p>
          <a:p>
            <a:pPr lvl="1">
              <a:lnSpc>
                <a:spcPct val="150000"/>
              </a:lnSpc>
            </a:pPr>
            <a:r>
              <a:rPr lang="fr" sz="1400" dirty="0">
                <a:latin typeface="Century Gothic" panose="020B0502020202020204" pitchFamily="34" charset="0"/>
              </a:rPr>
              <a:t>D. ÉQUIPES MINISTÉRIELLES DE RÉTABLISSEMENT</a:t>
            </a:r>
          </a:p>
        </p:txBody>
      </p:sp>
      <p:sp>
        <p:nvSpPr>
          <p:cNvPr id="9" name="TextBox 8">
            <a:extLst>
              <a:ext uri="{FF2B5EF4-FFF2-40B4-BE49-F238E27FC236}">
                <a16:creationId xmlns:a16="http://schemas.microsoft.com/office/drawing/2014/main" id="{FAA68176-D69D-184C-B32B-7E597C7E4672}"/>
              </a:ext>
            </a:extLst>
          </p:cNvPr>
          <p:cNvSpPr txBox="1"/>
          <p:nvPr/>
        </p:nvSpPr>
        <p:spPr>
          <a:xfrm>
            <a:off x="6281102" y="352926"/>
            <a:ext cx="5582652" cy="5222007"/>
          </a:xfrm>
          <a:prstGeom prst="rect">
            <a:avLst/>
          </a:prstGeom>
          <a:noFill/>
        </p:spPr>
        <p:txBody>
          <a:bodyPr wrap="square" rtlCol="0">
            <a:spAutoFit/>
          </a:bodyPr>
          <a:lstStyle/>
          <a:p>
            <a:pPr>
              <a:lnSpc>
                <a:spcPct val="150000"/>
              </a:lnSpc>
            </a:pPr>
            <a:r>
              <a:rPr lang="fr" sz="1400" dirty="0">
                <a:latin typeface="Century Gothic" panose="020B0502020202020204" pitchFamily="34" charset="0"/>
              </a:rPr>
              <a:t>9. PROCÉDURES DE RECOUVREMENT</a:t>
            </a:r>
          </a:p>
          <a:p>
            <a:pPr lvl="1">
              <a:lnSpc>
                <a:spcPct val="150000"/>
              </a:lnSpc>
            </a:pPr>
            <a:r>
              <a:rPr lang="fr" sz="1400" dirty="0">
                <a:latin typeface="Century Gothic" panose="020B0502020202020204" pitchFamily="34" charset="0"/>
              </a:rPr>
              <a:t>A. PROCÉDURE DE RÉCUPÉRATION POTENTIELLE</a:t>
            </a:r>
          </a:p>
          <a:p>
            <a:pPr>
              <a:lnSpc>
                <a:spcPct val="150000"/>
              </a:lnSpc>
            </a:pPr>
            <a:r>
              <a:rPr lang="fr" sz="1400" dirty="0">
                <a:latin typeface="Century Gothic" panose="020B0502020202020204" pitchFamily="34" charset="0"/>
              </a:rPr>
              <a:t>10. ANNEXES</a:t>
            </a:r>
          </a:p>
          <a:p>
            <a:pPr lvl="1">
              <a:lnSpc>
                <a:spcPct val="150000"/>
              </a:lnSpc>
            </a:pPr>
            <a:r>
              <a:rPr lang="fr" sz="1400" dirty="0">
                <a:latin typeface="Century Gothic" panose="020B0502020202020204" pitchFamily="34" charset="0"/>
              </a:rPr>
              <a:t>A. LISTE DE CONTACTS DES EMPLOYÉS</a:t>
            </a:r>
          </a:p>
          <a:p>
            <a:pPr lvl="1">
              <a:lnSpc>
                <a:spcPct val="150000"/>
              </a:lnSpc>
            </a:pPr>
            <a:r>
              <a:rPr lang="fr" sz="1400" dirty="0">
                <a:latin typeface="Century Gothic" panose="020B0502020202020204" pitchFamily="34" charset="0"/>
              </a:rPr>
              <a:t>B. PRIORITÉS EN MATIÈRE DE RÉTABLISSEMENT</a:t>
            </a:r>
          </a:p>
          <a:p>
            <a:pPr lvl="1">
              <a:lnSpc>
                <a:spcPct val="150000"/>
              </a:lnSpc>
            </a:pPr>
            <a:r>
              <a:rPr lang="fr" sz="1400" dirty="0">
                <a:latin typeface="Century Gothic" panose="020B0502020202020204" pitchFamily="34" charset="0"/>
              </a:rPr>
              <a:t>C. RESSOURCES DU SITE ALTERNATIF</a:t>
            </a:r>
          </a:p>
          <a:p>
            <a:pPr lvl="1">
              <a:lnSpc>
                <a:spcPct val="150000"/>
              </a:lnSpc>
            </a:pPr>
            <a:r>
              <a:rPr lang="fr" sz="1400" dirty="0">
                <a:latin typeface="Century Gothic" panose="020B0502020202020204" pitchFamily="34" charset="0"/>
              </a:rPr>
              <a:t>D. EMPLACEMENTS DES CENTRES D'OPÉRATIONS D'URGENCE (COU)</a:t>
            </a:r>
          </a:p>
          <a:p>
            <a:pPr lvl="1">
              <a:lnSpc>
                <a:spcPct val="150000"/>
              </a:lnSpc>
            </a:pPr>
            <a:r>
              <a:rPr lang="fr" sz="1400" dirty="0">
                <a:latin typeface="Century Gothic" panose="020B0502020202020204" pitchFamily="34" charset="0"/>
              </a:rPr>
              <a:t>E. REGISTRES DE L'ÉTAT CIVIL</a:t>
            </a:r>
          </a:p>
          <a:p>
            <a:pPr lvl="1">
              <a:lnSpc>
                <a:spcPct val="150000"/>
              </a:lnSpc>
            </a:pPr>
            <a:r>
              <a:rPr lang="fr" sz="1400" dirty="0">
                <a:latin typeface="Century Gothic" panose="020B0502020202020204" pitchFamily="34" charset="0"/>
              </a:rPr>
              <a:t>F. LISTES DE FOURNISSEURS</a:t>
            </a:r>
          </a:p>
          <a:p>
            <a:pPr lvl="1">
              <a:lnSpc>
                <a:spcPct val="150000"/>
              </a:lnSpc>
            </a:pPr>
            <a:r>
              <a:rPr lang="fr" sz="1400" dirty="0">
                <a:latin typeface="Century Gothic" panose="020B0502020202020204" pitchFamily="34" charset="0"/>
              </a:rPr>
              <a:t>G. RAPPORTS ET RESSOURCES SUR LE SYSTÈME INFORMATIQUE</a:t>
            </a:r>
          </a:p>
          <a:p>
            <a:pPr lvl="1">
              <a:lnSpc>
                <a:spcPct val="150000"/>
              </a:lnSpc>
            </a:pPr>
            <a:r>
              <a:rPr lang="fr" sz="1400" dirty="0">
                <a:latin typeface="Century Gothic" panose="020B0502020202020204" pitchFamily="34" charset="0"/>
              </a:rPr>
              <a:t>H. RENSEIGNEMENTS SUR LE TRANSPORT SUR UN AUTRE SITE</a:t>
            </a:r>
          </a:p>
          <a:p>
            <a:pPr lvl="1">
              <a:lnSpc>
                <a:spcPct val="150000"/>
              </a:lnSpc>
            </a:pPr>
            <a:r>
              <a:rPr lang="fr" sz="1400" dirty="0">
                <a:latin typeface="Century Gothic" panose="020B0502020202020204" pitchFamily="34" charset="0"/>
              </a:rPr>
              <a:t>I. ÉVALUATIONS DE L'IMPACT ET DES RISQUES</a:t>
            </a:r>
          </a:p>
          <a:p>
            <a:pPr lvl="1">
              <a:lnSpc>
                <a:spcPct val="150000"/>
              </a:lnSpc>
            </a:pPr>
            <a:r>
              <a:rPr lang="fr" sz="1400" dirty="0">
                <a:latin typeface="Century Gothic" panose="020B0502020202020204" pitchFamily="34" charset="0"/>
              </a:rPr>
              <a:t>J. ANALYSE DE L'IMPACT SUR L'ENTREPRISE</a:t>
            </a:r>
          </a:p>
          <a:p>
            <a:pPr lvl="1">
              <a:lnSpc>
                <a:spcPct val="150000"/>
              </a:lnSpc>
            </a:pPr>
            <a:r>
              <a:rPr lang="fr" sz="1400" dirty="0">
                <a:latin typeface="Century Gothic" panose="020B0502020202020204" pitchFamily="34" charset="0"/>
              </a:rPr>
              <a:t>K. LISTES DE TÂCHES DE RÉCUPÉRATION</a:t>
            </a:r>
          </a:p>
          <a:p>
            <a:pPr lvl="1">
              <a:lnSpc>
                <a:spcPct val="150000"/>
              </a:lnSpc>
            </a:pPr>
            <a:r>
              <a:rPr lang="fr" sz="1400" dirty="0">
                <a:latin typeface="Century Gothic" panose="020B0502020202020204" pitchFamily="34" charset="0"/>
              </a:rPr>
              <a:t>L. PLAN DE REDRESSEMENT DU BUREAU</a:t>
            </a:r>
          </a:p>
          <a:p>
            <a:pPr>
              <a:lnSpc>
                <a:spcPct val="150000"/>
              </a:lnSpc>
            </a:pPr>
            <a:endParaRPr lang="en-US" sz="1400" dirty="0">
              <a:latin typeface="Century Gothic" panose="020B0502020202020204" pitchFamily="34" charset="0"/>
            </a:endParaRPr>
          </a:p>
        </p:txBody>
      </p:sp>
    </p:spTree>
    <p:extLst>
      <p:ext uri="{BB962C8B-B14F-4D97-AF65-F5344CB8AC3E}">
        <p14:creationId xmlns:p14="http://schemas.microsoft.com/office/powerpoint/2010/main" val="1599595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1D5270F0-3FE0-9045-A861-1E7D1F6DA3B2}"/>
              </a:ext>
            </a:extLst>
          </p:cNvPr>
          <p:cNvGraphicFramePr>
            <a:graphicFrameLocks noGrp="1"/>
          </p:cNvGraphicFramePr>
          <p:nvPr/>
        </p:nvGraphicFramePr>
        <p:xfrm>
          <a:off x="546234" y="1215189"/>
          <a:ext cx="11036166" cy="4427621"/>
        </p:xfrm>
        <a:graphic>
          <a:graphicData uri="http://schemas.openxmlformats.org/drawingml/2006/table">
            <a:tbl>
              <a:tblPr>
                <a:effectLst>
                  <a:reflection blurRad="6350" stA="52000" endA="300" endPos="35000" dir="5400000" sy="-100000" algn="bl" rotWithShape="0"/>
                </a:effectLst>
                <a:tableStyleId>{5C22544A-7EE6-4342-B048-85BDC9FD1C3A}</a:tableStyleId>
              </a:tblPr>
              <a:tblGrid>
                <a:gridCol w="11036166">
                  <a:extLst>
                    <a:ext uri="{9D8B030D-6E8A-4147-A177-3AD203B41FA5}">
                      <a16:colId xmlns:a16="http://schemas.microsoft.com/office/drawing/2014/main" val="185754983"/>
                    </a:ext>
                  </a:extLst>
                </a:gridCol>
              </a:tblGrid>
              <a:tr h="4427621">
                <a:tc>
                  <a:txBody>
                    <a:bodyPr/>
                    <a:lstStyle/>
                    <a:p>
                      <a:pPr algn="l" fontAlgn="ctr"/>
                      <a:endParaRPr lang="en-US" sz="2400" b="0" i="0" u="none" strike="noStrike" dirty="0">
                        <a:solidFill>
                          <a:schemeClr val="tx1"/>
                        </a:solidFill>
                        <a:effectLst/>
                        <a:latin typeface="Century Gothic" panose="020B0502020202020204" pitchFamily="34" charset="0"/>
                      </a:endParaRPr>
                    </a:p>
                  </a:txBody>
                  <a:tcPr marL="457200" marR="137160" marT="137160" marB="1371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64071318"/>
                  </a:ext>
                </a:extLst>
              </a:tr>
            </a:tbl>
          </a:graphicData>
        </a:graphic>
      </p:graphicFrame>
      <p:sp>
        <p:nvSpPr>
          <p:cNvPr id="8" name="Rectangle 7"/>
          <p:cNvSpPr/>
          <p:nvPr/>
        </p:nvSpPr>
        <p:spPr>
          <a:xfrm>
            <a:off x="0" y="6333892"/>
            <a:ext cx="12192000" cy="524107"/>
          </a:xfrm>
          <a:custGeom>
            <a:avLst/>
            <a:gdLst>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 name="connsiteX0" fmla="*/ 0 w 12192000"/>
              <a:gd name="connsiteY0" fmla="*/ 3171 h 524107"/>
              <a:gd name="connsiteX1" fmla="*/ 1105457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6887 h 527823"/>
              <a:gd name="connsiteX1" fmla="*/ 11054576 w 12192000"/>
              <a:gd name="connsiteY1" fmla="*/ 3716 h 527823"/>
              <a:gd name="connsiteX2" fmla="*/ 11288751 w 12192000"/>
              <a:gd name="connsiteY2" fmla="*/ 0 h 527823"/>
              <a:gd name="connsiteX3" fmla="*/ 12192000 w 12192000"/>
              <a:gd name="connsiteY3" fmla="*/ 6887 h 527823"/>
              <a:gd name="connsiteX4" fmla="*/ 12192000 w 12192000"/>
              <a:gd name="connsiteY4" fmla="*/ 527823 h 527823"/>
              <a:gd name="connsiteX5" fmla="*/ 0 w 12192000"/>
              <a:gd name="connsiteY5" fmla="*/ 527823 h 527823"/>
              <a:gd name="connsiteX6" fmla="*/ 0 w 12192000"/>
              <a:gd name="connsiteY6" fmla="*/ 6887 h 527823"/>
              <a:gd name="connsiteX0" fmla="*/ 0 w 12192000"/>
              <a:gd name="connsiteY0" fmla="*/ 6887 h 527823"/>
              <a:gd name="connsiteX1" fmla="*/ 11054576 w 12192000"/>
              <a:gd name="connsiteY1" fmla="*/ 3716 h 527823"/>
              <a:gd name="connsiteX2" fmla="*/ 11288751 w 12192000"/>
              <a:gd name="connsiteY2" fmla="*/ 0 h 527823"/>
              <a:gd name="connsiteX3" fmla="*/ 11508059 w 12192000"/>
              <a:gd name="connsiteY3" fmla="*/ 7434 h 527823"/>
              <a:gd name="connsiteX4" fmla="*/ 12192000 w 12192000"/>
              <a:gd name="connsiteY4" fmla="*/ 6887 h 527823"/>
              <a:gd name="connsiteX5" fmla="*/ 12192000 w 12192000"/>
              <a:gd name="connsiteY5" fmla="*/ 527823 h 527823"/>
              <a:gd name="connsiteX6" fmla="*/ 0 w 12192000"/>
              <a:gd name="connsiteY6" fmla="*/ 527823 h 527823"/>
              <a:gd name="connsiteX7" fmla="*/ 0 w 12192000"/>
              <a:gd name="connsiteY7" fmla="*/ 6887 h 527823"/>
              <a:gd name="connsiteX0" fmla="*/ 0 w 12192000"/>
              <a:gd name="connsiteY0" fmla="*/ 3171 h 524107"/>
              <a:gd name="connsiteX1" fmla="*/ 11054576 w 12192000"/>
              <a:gd name="connsiteY1" fmla="*/ 0 h 524107"/>
              <a:gd name="connsiteX2" fmla="*/ 11296185 w 12192000"/>
              <a:gd name="connsiteY2" fmla="*/ 159836 h 524107"/>
              <a:gd name="connsiteX3" fmla="*/ 11508059 w 12192000"/>
              <a:gd name="connsiteY3" fmla="*/ 3718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24107">
                <a:moveTo>
                  <a:pt x="0" y="3171"/>
                </a:moveTo>
                <a:lnTo>
                  <a:pt x="11054576" y="0"/>
                </a:lnTo>
                <a:lnTo>
                  <a:pt x="11296185" y="159836"/>
                </a:lnTo>
                <a:lnTo>
                  <a:pt x="11508059" y="3718"/>
                </a:lnTo>
                <a:lnTo>
                  <a:pt x="12192000" y="3171"/>
                </a:lnTo>
                <a:lnTo>
                  <a:pt x="12192000" y="524107"/>
                </a:lnTo>
                <a:lnTo>
                  <a:pt x="0" y="524107"/>
                </a:lnTo>
                <a:lnTo>
                  <a:pt x="0" y="317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7" name="TextBox 6"/>
          <p:cNvSpPr txBox="1"/>
          <p:nvPr/>
        </p:nvSpPr>
        <p:spPr>
          <a:xfrm>
            <a:off x="3781586" y="6477000"/>
            <a:ext cx="8283455" cy="369332"/>
          </a:xfrm>
          <a:prstGeom prst="rect">
            <a:avLst/>
          </a:prstGeom>
          <a:noFill/>
        </p:spPr>
        <p:txBody>
          <a:bodyPr wrap="square" rtlCol="0">
            <a:spAutoFit/>
          </a:bodyPr>
          <a:lstStyle/>
          <a:p>
            <a:pPr algn="r"/>
            <a:r>
              <a:rPr lang="fr" b="1" dirty="0">
                <a:solidFill>
                  <a:schemeClr val="bg1"/>
                </a:solidFill>
                <a:latin typeface="Century Gothic" panose="020B0502020202020204" pitchFamily="34" charset="0"/>
                <a:ea typeface="Arial" charset="0"/>
                <a:cs typeface="Arial" charset="0"/>
              </a:rPr>
              <a:t>1. PRIORITÉS DE RÉTABLISSEMENT DES FONCTIONS OPÉRATIONNELLES</a:t>
            </a:r>
          </a:p>
        </p:txBody>
      </p:sp>
      <p:sp>
        <p:nvSpPr>
          <p:cNvPr id="4" name="TextBox 3">
            <a:extLst>
              <a:ext uri="{FF2B5EF4-FFF2-40B4-BE49-F238E27FC236}">
                <a16:creationId xmlns:a16="http://schemas.microsoft.com/office/drawing/2014/main" id="{FF9A8A93-1A2F-3A45-8CB4-43CDD520FA38}"/>
              </a:ext>
            </a:extLst>
          </p:cNvPr>
          <p:cNvSpPr txBox="1"/>
          <p:nvPr/>
        </p:nvSpPr>
        <p:spPr>
          <a:xfrm>
            <a:off x="546234" y="240632"/>
            <a:ext cx="11004082" cy="584775"/>
          </a:xfrm>
          <a:prstGeom prst="rect">
            <a:avLst/>
          </a:prstGeom>
          <a:noFill/>
        </p:spPr>
        <p:txBody>
          <a:bodyPr wrap="square" rtlCol="0">
            <a:spAutoFit/>
          </a:bodyPr>
          <a:lstStyle/>
          <a:p>
            <a:r>
              <a:rPr lang="fr" sz="1600" dirty="0">
                <a:latin typeface="Century Gothic" panose="020B0502020202020204" pitchFamily="34" charset="0"/>
              </a:rPr>
              <a:t>Les équipes de reprise après sinistre utilisent cette stratégie pour récupérer les opérations commerciales essentielles sur un autre site. Le système d'information et les équipes informatiques restaurent les fonctions informatiques en fonction des fonctions critiques de l'entreprise.</a:t>
            </a:r>
          </a:p>
        </p:txBody>
      </p:sp>
    </p:spTree>
    <p:extLst>
      <p:ext uri="{BB962C8B-B14F-4D97-AF65-F5344CB8AC3E}">
        <p14:creationId xmlns:p14="http://schemas.microsoft.com/office/powerpoint/2010/main" val="10367233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1D5270F0-3FE0-9045-A861-1E7D1F6DA3B2}"/>
              </a:ext>
            </a:extLst>
          </p:cNvPr>
          <p:cNvGraphicFramePr>
            <a:graphicFrameLocks noGrp="1"/>
          </p:cNvGraphicFramePr>
          <p:nvPr>
            <p:extLst>
              <p:ext uri="{D42A27DB-BD31-4B8C-83A1-F6EECF244321}">
                <p14:modId xmlns:p14="http://schemas.microsoft.com/office/powerpoint/2010/main" val="3219446284"/>
              </p:ext>
            </p:extLst>
          </p:nvPr>
        </p:nvGraphicFramePr>
        <p:xfrm>
          <a:off x="546234" y="641685"/>
          <a:ext cx="11036166" cy="5001126"/>
        </p:xfrm>
        <a:graphic>
          <a:graphicData uri="http://schemas.openxmlformats.org/drawingml/2006/table">
            <a:tbl>
              <a:tblPr>
                <a:effectLst>
                  <a:reflection blurRad="6350" stA="52000" endA="300" endPos="35000" dir="5400000" sy="-100000" algn="bl" rotWithShape="0"/>
                </a:effectLst>
                <a:tableStyleId>{5C22544A-7EE6-4342-B048-85BDC9FD1C3A}</a:tableStyleId>
              </a:tblPr>
              <a:tblGrid>
                <a:gridCol w="11036166">
                  <a:extLst>
                    <a:ext uri="{9D8B030D-6E8A-4147-A177-3AD203B41FA5}">
                      <a16:colId xmlns:a16="http://schemas.microsoft.com/office/drawing/2014/main" val="185754983"/>
                    </a:ext>
                  </a:extLst>
                </a:gridCol>
              </a:tblGrid>
              <a:tr h="5001126">
                <a:tc>
                  <a:txBody>
                    <a:bodyPr/>
                    <a:lstStyle/>
                    <a:p>
                      <a:pPr algn="l" fontAlgn="ctr"/>
                      <a:endParaRPr lang="en-US" sz="2400" b="0" i="0" u="none" strike="noStrike" dirty="0">
                        <a:solidFill>
                          <a:schemeClr val="tx1"/>
                        </a:solidFill>
                        <a:effectLst/>
                        <a:latin typeface="Century Gothic" panose="020B0502020202020204" pitchFamily="34" charset="0"/>
                      </a:endParaRPr>
                    </a:p>
                  </a:txBody>
                  <a:tcPr marL="457200" marR="137160" marT="137160" marB="1371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64071318"/>
                  </a:ext>
                </a:extLst>
              </a:tr>
            </a:tbl>
          </a:graphicData>
        </a:graphic>
      </p:graphicFrame>
      <p:sp>
        <p:nvSpPr>
          <p:cNvPr id="8" name="Rectangle 7"/>
          <p:cNvSpPr/>
          <p:nvPr/>
        </p:nvSpPr>
        <p:spPr>
          <a:xfrm>
            <a:off x="0" y="6333892"/>
            <a:ext cx="12192000" cy="524107"/>
          </a:xfrm>
          <a:custGeom>
            <a:avLst/>
            <a:gdLst>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 name="connsiteX0" fmla="*/ 0 w 12192000"/>
              <a:gd name="connsiteY0" fmla="*/ 3171 h 524107"/>
              <a:gd name="connsiteX1" fmla="*/ 1105457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6887 h 527823"/>
              <a:gd name="connsiteX1" fmla="*/ 11054576 w 12192000"/>
              <a:gd name="connsiteY1" fmla="*/ 3716 h 527823"/>
              <a:gd name="connsiteX2" fmla="*/ 11288751 w 12192000"/>
              <a:gd name="connsiteY2" fmla="*/ 0 h 527823"/>
              <a:gd name="connsiteX3" fmla="*/ 12192000 w 12192000"/>
              <a:gd name="connsiteY3" fmla="*/ 6887 h 527823"/>
              <a:gd name="connsiteX4" fmla="*/ 12192000 w 12192000"/>
              <a:gd name="connsiteY4" fmla="*/ 527823 h 527823"/>
              <a:gd name="connsiteX5" fmla="*/ 0 w 12192000"/>
              <a:gd name="connsiteY5" fmla="*/ 527823 h 527823"/>
              <a:gd name="connsiteX6" fmla="*/ 0 w 12192000"/>
              <a:gd name="connsiteY6" fmla="*/ 6887 h 527823"/>
              <a:gd name="connsiteX0" fmla="*/ 0 w 12192000"/>
              <a:gd name="connsiteY0" fmla="*/ 6887 h 527823"/>
              <a:gd name="connsiteX1" fmla="*/ 11054576 w 12192000"/>
              <a:gd name="connsiteY1" fmla="*/ 3716 h 527823"/>
              <a:gd name="connsiteX2" fmla="*/ 11288751 w 12192000"/>
              <a:gd name="connsiteY2" fmla="*/ 0 h 527823"/>
              <a:gd name="connsiteX3" fmla="*/ 11508059 w 12192000"/>
              <a:gd name="connsiteY3" fmla="*/ 7434 h 527823"/>
              <a:gd name="connsiteX4" fmla="*/ 12192000 w 12192000"/>
              <a:gd name="connsiteY4" fmla="*/ 6887 h 527823"/>
              <a:gd name="connsiteX5" fmla="*/ 12192000 w 12192000"/>
              <a:gd name="connsiteY5" fmla="*/ 527823 h 527823"/>
              <a:gd name="connsiteX6" fmla="*/ 0 w 12192000"/>
              <a:gd name="connsiteY6" fmla="*/ 527823 h 527823"/>
              <a:gd name="connsiteX7" fmla="*/ 0 w 12192000"/>
              <a:gd name="connsiteY7" fmla="*/ 6887 h 527823"/>
              <a:gd name="connsiteX0" fmla="*/ 0 w 12192000"/>
              <a:gd name="connsiteY0" fmla="*/ 3171 h 524107"/>
              <a:gd name="connsiteX1" fmla="*/ 11054576 w 12192000"/>
              <a:gd name="connsiteY1" fmla="*/ 0 h 524107"/>
              <a:gd name="connsiteX2" fmla="*/ 11296185 w 12192000"/>
              <a:gd name="connsiteY2" fmla="*/ 159836 h 524107"/>
              <a:gd name="connsiteX3" fmla="*/ 11508059 w 12192000"/>
              <a:gd name="connsiteY3" fmla="*/ 3718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24107">
                <a:moveTo>
                  <a:pt x="0" y="3171"/>
                </a:moveTo>
                <a:lnTo>
                  <a:pt x="11054576" y="0"/>
                </a:lnTo>
                <a:lnTo>
                  <a:pt x="11296185" y="159836"/>
                </a:lnTo>
                <a:lnTo>
                  <a:pt x="11508059" y="3718"/>
                </a:lnTo>
                <a:lnTo>
                  <a:pt x="12192000" y="3171"/>
                </a:lnTo>
                <a:lnTo>
                  <a:pt x="12192000" y="524107"/>
                </a:lnTo>
                <a:lnTo>
                  <a:pt x="0" y="524107"/>
                </a:lnTo>
                <a:lnTo>
                  <a:pt x="0" y="317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7" name="TextBox 6"/>
          <p:cNvSpPr txBox="1"/>
          <p:nvPr/>
        </p:nvSpPr>
        <p:spPr>
          <a:xfrm>
            <a:off x="3781586" y="6477000"/>
            <a:ext cx="8283455" cy="369332"/>
          </a:xfrm>
          <a:prstGeom prst="rect">
            <a:avLst/>
          </a:prstGeom>
          <a:noFill/>
        </p:spPr>
        <p:txBody>
          <a:bodyPr wrap="square" rtlCol="0">
            <a:spAutoFit/>
          </a:bodyPr>
          <a:lstStyle/>
          <a:p>
            <a:pPr algn="r"/>
            <a:r>
              <a:rPr lang="fr" b="1" dirty="0">
                <a:solidFill>
                  <a:schemeClr val="bg1"/>
                </a:solidFill>
                <a:latin typeface="Century Gothic" panose="020B0502020202020204" pitchFamily="34" charset="0"/>
                <a:ea typeface="Arial" charset="0"/>
                <a:cs typeface="Arial" charset="0"/>
              </a:rPr>
              <a:t>2. STRATÉGIE DE RELOCALISATION</a:t>
            </a:r>
          </a:p>
        </p:txBody>
      </p:sp>
    </p:spTree>
    <p:extLst>
      <p:ext uri="{BB962C8B-B14F-4D97-AF65-F5344CB8AC3E}">
        <p14:creationId xmlns:p14="http://schemas.microsoft.com/office/powerpoint/2010/main" val="265581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1D5270F0-3FE0-9045-A861-1E7D1F6DA3B2}"/>
              </a:ext>
            </a:extLst>
          </p:cNvPr>
          <p:cNvGraphicFramePr>
            <a:graphicFrameLocks noGrp="1"/>
          </p:cNvGraphicFramePr>
          <p:nvPr>
            <p:extLst>
              <p:ext uri="{D42A27DB-BD31-4B8C-83A1-F6EECF244321}">
                <p14:modId xmlns:p14="http://schemas.microsoft.com/office/powerpoint/2010/main" val="3923154343"/>
              </p:ext>
            </p:extLst>
          </p:nvPr>
        </p:nvGraphicFramePr>
        <p:xfrm>
          <a:off x="546234" y="1215189"/>
          <a:ext cx="11036166" cy="4427621"/>
        </p:xfrm>
        <a:graphic>
          <a:graphicData uri="http://schemas.openxmlformats.org/drawingml/2006/table">
            <a:tbl>
              <a:tblPr>
                <a:effectLst>
                  <a:reflection blurRad="6350" stA="52000" endA="300" endPos="35000" dir="5400000" sy="-100000" algn="bl" rotWithShape="0"/>
                </a:effectLst>
                <a:tableStyleId>{5C22544A-7EE6-4342-B048-85BDC9FD1C3A}</a:tableStyleId>
              </a:tblPr>
              <a:tblGrid>
                <a:gridCol w="11036166">
                  <a:extLst>
                    <a:ext uri="{9D8B030D-6E8A-4147-A177-3AD203B41FA5}">
                      <a16:colId xmlns:a16="http://schemas.microsoft.com/office/drawing/2014/main" val="185754983"/>
                    </a:ext>
                  </a:extLst>
                </a:gridCol>
              </a:tblGrid>
              <a:tr h="4427621">
                <a:tc>
                  <a:txBody>
                    <a:bodyPr/>
                    <a:lstStyle/>
                    <a:p>
                      <a:pPr algn="l" fontAlgn="ctr"/>
                      <a:endParaRPr lang="en-US" sz="2400" b="0" i="0" u="none" strike="noStrike" dirty="0">
                        <a:solidFill>
                          <a:schemeClr val="tx1"/>
                        </a:solidFill>
                        <a:effectLst/>
                        <a:latin typeface="Century Gothic" panose="020B0502020202020204" pitchFamily="34" charset="0"/>
                      </a:endParaRPr>
                    </a:p>
                  </a:txBody>
                  <a:tcPr marL="457200" marR="137160" marT="137160" marB="1371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64071318"/>
                  </a:ext>
                </a:extLst>
              </a:tr>
            </a:tbl>
          </a:graphicData>
        </a:graphic>
      </p:graphicFrame>
      <p:sp>
        <p:nvSpPr>
          <p:cNvPr id="8" name="Rectangle 7"/>
          <p:cNvSpPr/>
          <p:nvPr/>
        </p:nvSpPr>
        <p:spPr>
          <a:xfrm>
            <a:off x="0" y="6333892"/>
            <a:ext cx="12192000" cy="524107"/>
          </a:xfrm>
          <a:custGeom>
            <a:avLst/>
            <a:gdLst>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 name="connsiteX0" fmla="*/ 0 w 12192000"/>
              <a:gd name="connsiteY0" fmla="*/ 3171 h 524107"/>
              <a:gd name="connsiteX1" fmla="*/ 1105457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6887 h 527823"/>
              <a:gd name="connsiteX1" fmla="*/ 11054576 w 12192000"/>
              <a:gd name="connsiteY1" fmla="*/ 3716 h 527823"/>
              <a:gd name="connsiteX2" fmla="*/ 11288751 w 12192000"/>
              <a:gd name="connsiteY2" fmla="*/ 0 h 527823"/>
              <a:gd name="connsiteX3" fmla="*/ 12192000 w 12192000"/>
              <a:gd name="connsiteY3" fmla="*/ 6887 h 527823"/>
              <a:gd name="connsiteX4" fmla="*/ 12192000 w 12192000"/>
              <a:gd name="connsiteY4" fmla="*/ 527823 h 527823"/>
              <a:gd name="connsiteX5" fmla="*/ 0 w 12192000"/>
              <a:gd name="connsiteY5" fmla="*/ 527823 h 527823"/>
              <a:gd name="connsiteX6" fmla="*/ 0 w 12192000"/>
              <a:gd name="connsiteY6" fmla="*/ 6887 h 527823"/>
              <a:gd name="connsiteX0" fmla="*/ 0 w 12192000"/>
              <a:gd name="connsiteY0" fmla="*/ 6887 h 527823"/>
              <a:gd name="connsiteX1" fmla="*/ 11054576 w 12192000"/>
              <a:gd name="connsiteY1" fmla="*/ 3716 h 527823"/>
              <a:gd name="connsiteX2" fmla="*/ 11288751 w 12192000"/>
              <a:gd name="connsiteY2" fmla="*/ 0 h 527823"/>
              <a:gd name="connsiteX3" fmla="*/ 11508059 w 12192000"/>
              <a:gd name="connsiteY3" fmla="*/ 7434 h 527823"/>
              <a:gd name="connsiteX4" fmla="*/ 12192000 w 12192000"/>
              <a:gd name="connsiteY4" fmla="*/ 6887 h 527823"/>
              <a:gd name="connsiteX5" fmla="*/ 12192000 w 12192000"/>
              <a:gd name="connsiteY5" fmla="*/ 527823 h 527823"/>
              <a:gd name="connsiteX6" fmla="*/ 0 w 12192000"/>
              <a:gd name="connsiteY6" fmla="*/ 527823 h 527823"/>
              <a:gd name="connsiteX7" fmla="*/ 0 w 12192000"/>
              <a:gd name="connsiteY7" fmla="*/ 6887 h 527823"/>
              <a:gd name="connsiteX0" fmla="*/ 0 w 12192000"/>
              <a:gd name="connsiteY0" fmla="*/ 3171 h 524107"/>
              <a:gd name="connsiteX1" fmla="*/ 11054576 w 12192000"/>
              <a:gd name="connsiteY1" fmla="*/ 0 h 524107"/>
              <a:gd name="connsiteX2" fmla="*/ 11296185 w 12192000"/>
              <a:gd name="connsiteY2" fmla="*/ 159836 h 524107"/>
              <a:gd name="connsiteX3" fmla="*/ 11508059 w 12192000"/>
              <a:gd name="connsiteY3" fmla="*/ 3718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24107">
                <a:moveTo>
                  <a:pt x="0" y="3171"/>
                </a:moveTo>
                <a:lnTo>
                  <a:pt x="11054576" y="0"/>
                </a:lnTo>
                <a:lnTo>
                  <a:pt x="11296185" y="159836"/>
                </a:lnTo>
                <a:lnTo>
                  <a:pt x="11508059" y="3718"/>
                </a:lnTo>
                <a:lnTo>
                  <a:pt x="12192000" y="3171"/>
                </a:lnTo>
                <a:lnTo>
                  <a:pt x="12192000" y="524107"/>
                </a:lnTo>
                <a:lnTo>
                  <a:pt x="0" y="524107"/>
                </a:lnTo>
                <a:lnTo>
                  <a:pt x="0" y="317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7" name="TextBox 6"/>
          <p:cNvSpPr txBox="1"/>
          <p:nvPr/>
        </p:nvSpPr>
        <p:spPr>
          <a:xfrm>
            <a:off x="3781586" y="6477000"/>
            <a:ext cx="8283455" cy="369332"/>
          </a:xfrm>
          <a:prstGeom prst="rect">
            <a:avLst/>
          </a:prstGeom>
          <a:noFill/>
        </p:spPr>
        <p:txBody>
          <a:bodyPr wrap="square" rtlCol="0">
            <a:spAutoFit/>
          </a:bodyPr>
          <a:lstStyle/>
          <a:p>
            <a:pPr algn="r"/>
            <a:r>
              <a:rPr lang="fr" b="1" dirty="0">
                <a:solidFill>
                  <a:schemeClr val="bg1"/>
                </a:solidFill>
                <a:latin typeface="Century Gothic" panose="020B0502020202020204" pitchFamily="34" charset="0"/>
                <a:ea typeface="Arial" charset="0"/>
                <a:cs typeface="Arial" charset="0"/>
              </a:rPr>
              <a:t>3. AUTRE SITE D'AFFAIRES</a:t>
            </a:r>
          </a:p>
        </p:txBody>
      </p:sp>
      <p:sp>
        <p:nvSpPr>
          <p:cNvPr id="4" name="TextBox 3">
            <a:extLst>
              <a:ext uri="{FF2B5EF4-FFF2-40B4-BE49-F238E27FC236}">
                <a16:creationId xmlns:a16="http://schemas.microsoft.com/office/drawing/2014/main" id="{FF9A8A93-1A2F-3A45-8CB4-43CDD520FA38}"/>
              </a:ext>
            </a:extLst>
          </p:cNvPr>
          <p:cNvSpPr txBox="1"/>
          <p:nvPr/>
        </p:nvSpPr>
        <p:spPr>
          <a:xfrm>
            <a:off x="546234" y="240632"/>
            <a:ext cx="11004082" cy="830997"/>
          </a:xfrm>
          <a:prstGeom prst="rect">
            <a:avLst/>
          </a:prstGeom>
          <a:noFill/>
        </p:spPr>
        <p:txBody>
          <a:bodyPr wrap="square" rtlCol="0">
            <a:spAutoFit/>
          </a:bodyPr>
          <a:lstStyle/>
          <a:p>
            <a:r>
              <a:rPr lang="fr" sz="1600" dirty="0">
                <a:latin typeface="Century Gothic" panose="020B0502020202020204" pitchFamily="34" charset="0"/>
              </a:rPr>
              <a:t>Une organisation utilise l'autre site d'affaires et la stratégie de relocalisation en cas de sinistre ou de perturbation qui empêche la poursuite des processus opérationnels sur le site d'origine de l'entreprise. Cette stratégie devrait inclure des sites de relocalisation à court et à long terme dans le cas des deux types de perturbations.</a:t>
            </a:r>
          </a:p>
        </p:txBody>
      </p:sp>
    </p:spTree>
    <p:extLst>
      <p:ext uri="{BB962C8B-B14F-4D97-AF65-F5344CB8AC3E}">
        <p14:creationId xmlns:p14="http://schemas.microsoft.com/office/powerpoint/2010/main" val="4140923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1D5270F0-3FE0-9045-A861-1E7D1F6DA3B2}"/>
              </a:ext>
            </a:extLst>
          </p:cNvPr>
          <p:cNvGraphicFramePr>
            <a:graphicFrameLocks noGrp="1"/>
          </p:cNvGraphicFramePr>
          <p:nvPr>
            <p:extLst>
              <p:ext uri="{D42A27DB-BD31-4B8C-83A1-F6EECF244321}">
                <p14:modId xmlns:p14="http://schemas.microsoft.com/office/powerpoint/2010/main" val="3381411337"/>
              </p:ext>
            </p:extLst>
          </p:nvPr>
        </p:nvGraphicFramePr>
        <p:xfrm>
          <a:off x="546234" y="641685"/>
          <a:ext cx="11036166" cy="5001126"/>
        </p:xfrm>
        <a:graphic>
          <a:graphicData uri="http://schemas.openxmlformats.org/drawingml/2006/table">
            <a:tbl>
              <a:tblPr>
                <a:effectLst>
                  <a:reflection blurRad="6350" stA="52000" endA="300" endPos="35000" dir="5400000" sy="-100000" algn="bl" rotWithShape="0"/>
                </a:effectLst>
                <a:tableStyleId>{5C22544A-7EE6-4342-B048-85BDC9FD1C3A}</a:tableStyleId>
              </a:tblPr>
              <a:tblGrid>
                <a:gridCol w="11036166">
                  <a:extLst>
                    <a:ext uri="{9D8B030D-6E8A-4147-A177-3AD203B41FA5}">
                      <a16:colId xmlns:a16="http://schemas.microsoft.com/office/drawing/2014/main" val="185754983"/>
                    </a:ext>
                  </a:extLst>
                </a:gridCol>
              </a:tblGrid>
              <a:tr h="5001126">
                <a:tc>
                  <a:txBody>
                    <a:bodyPr/>
                    <a:lstStyle/>
                    <a:p>
                      <a:pPr algn="l" fontAlgn="ctr"/>
                      <a:endParaRPr lang="en-US" sz="2400" b="0" i="0" u="none" strike="noStrike" dirty="0">
                        <a:solidFill>
                          <a:schemeClr val="tx1"/>
                        </a:solidFill>
                        <a:effectLst/>
                        <a:latin typeface="Century Gothic" panose="020B0502020202020204" pitchFamily="34" charset="0"/>
                      </a:endParaRPr>
                    </a:p>
                  </a:txBody>
                  <a:tcPr marL="457200" marR="137160" marT="137160" marB="1371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64071318"/>
                  </a:ext>
                </a:extLst>
              </a:tr>
            </a:tbl>
          </a:graphicData>
        </a:graphic>
      </p:graphicFrame>
      <p:sp>
        <p:nvSpPr>
          <p:cNvPr id="8" name="Rectangle 7"/>
          <p:cNvSpPr/>
          <p:nvPr/>
        </p:nvSpPr>
        <p:spPr>
          <a:xfrm>
            <a:off x="0" y="6333892"/>
            <a:ext cx="12192000" cy="524107"/>
          </a:xfrm>
          <a:custGeom>
            <a:avLst/>
            <a:gdLst>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 name="connsiteX0" fmla="*/ 0 w 12192000"/>
              <a:gd name="connsiteY0" fmla="*/ 3171 h 524107"/>
              <a:gd name="connsiteX1" fmla="*/ 1105457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6887 h 527823"/>
              <a:gd name="connsiteX1" fmla="*/ 11054576 w 12192000"/>
              <a:gd name="connsiteY1" fmla="*/ 3716 h 527823"/>
              <a:gd name="connsiteX2" fmla="*/ 11288751 w 12192000"/>
              <a:gd name="connsiteY2" fmla="*/ 0 h 527823"/>
              <a:gd name="connsiteX3" fmla="*/ 12192000 w 12192000"/>
              <a:gd name="connsiteY3" fmla="*/ 6887 h 527823"/>
              <a:gd name="connsiteX4" fmla="*/ 12192000 w 12192000"/>
              <a:gd name="connsiteY4" fmla="*/ 527823 h 527823"/>
              <a:gd name="connsiteX5" fmla="*/ 0 w 12192000"/>
              <a:gd name="connsiteY5" fmla="*/ 527823 h 527823"/>
              <a:gd name="connsiteX6" fmla="*/ 0 w 12192000"/>
              <a:gd name="connsiteY6" fmla="*/ 6887 h 527823"/>
              <a:gd name="connsiteX0" fmla="*/ 0 w 12192000"/>
              <a:gd name="connsiteY0" fmla="*/ 6887 h 527823"/>
              <a:gd name="connsiteX1" fmla="*/ 11054576 w 12192000"/>
              <a:gd name="connsiteY1" fmla="*/ 3716 h 527823"/>
              <a:gd name="connsiteX2" fmla="*/ 11288751 w 12192000"/>
              <a:gd name="connsiteY2" fmla="*/ 0 h 527823"/>
              <a:gd name="connsiteX3" fmla="*/ 11508059 w 12192000"/>
              <a:gd name="connsiteY3" fmla="*/ 7434 h 527823"/>
              <a:gd name="connsiteX4" fmla="*/ 12192000 w 12192000"/>
              <a:gd name="connsiteY4" fmla="*/ 6887 h 527823"/>
              <a:gd name="connsiteX5" fmla="*/ 12192000 w 12192000"/>
              <a:gd name="connsiteY5" fmla="*/ 527823 h 527823"/>
              <a:gd name="connsiteX6" fmla="*/ 0 w 12192000"/>
              <a:gd name="connsiteY6" fmla="*/ 527823 h 527823"/>
              <a:gd name="connsiteX7" fmla="*/ 0 w 12192000"/>
              <a:gd name="connsiteY7" fmla="*/ 6887 h 527823"/>
              <a:gd name="connsiteX0" fmla="*/ 0 w 12192000"/>
              <a:gd name="connsiteY0" fmla="*/ 3171 h 524107"/>
              <a:gd name="connsiteX1" fmla="*/ 11054576 w 12192000"/>
              <a:gd name="connsiteY1" fmla="*/ 0 h 524107"/>
              <a:gd name="connsiteX2" fmla="*/ 11296185 w 12192000"/>
              <a:gd name="connsiteY2" fmla="*/ 159836 h 524107"/>
              <a:gd name="connsiteX3" fmla="*/ 11508059 w 12192000"/>
              <a:gd name="connsiteY3" fmla="*/ 3718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24107">
                <a:moveTo>
                  <a:pt x="0" y="3171"/>
                </a:moveTo>
                <a:lnTo>
                  <a:pt x="11054576" y="0"/>
                </a:lnTo>
                <a:lnTo>
                  <a:pt x="11296185" y="159836"/>
                </a:lnTo>
                <a:lnTo>
                  <a:pt x="11508059" y="3718"/>
                </a:lnTo>
                <a:lnTo>
                  <a:pt x="12192000" y="3171"/>
                </a:lnTo>
                <a:lnTo>
                  <a:pt x="12192000" y="524107"/>
                </a:lnTo>
                <a:lnTo>
                  <a:pt x="0" y="524107"/>
                </a:lnTo>
                <a:lnTo>
                  <a:pt x="0" y="317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7" name="TextBox 6"/>
          <p:cNvSpPr txBox="1"/>
          <p:nvPr/>
        </p:nvSpPr>
        <p:spPr>
          <a:xfrm>
            <a:off x="3781586" y="6477000"/>
            <a:ext cx="8283455" cy="369332"/>
          </a:xfrm>
          <a:prstGeom prst="rect">
            <a:avLst/>
          </a:prstGeom>
          <a:noFill/>
        </p:spPr>
        <p:txBody>
          <a:bodyPr wrap="square" rtlCol="0">
            <a:spAutoFit/>
          </a:bodyPr>
          <a:lstStyle/>
          <a:p>
            <a:pPr algn="r"/>
            <a:r>
              <a:rPr lang="fr" b="1" dirty="0">
                <a:solidFill>
                  <a:schemeClr val="bg1"/>
                </a:solidFill>
                <a:latin typeface="Century Gothic" panose="020B0502020202020204" pitchFamily="34" charset="0"/>
                <a:ea typeface="Arial" charset="0"/>
                <a:cs typeface="Arial" charset="0"/>
              </a:rPr>
              <a:t>4. PLAN DE RELANCE</a:t>
            </a:r>
          </a:p>
        </p:txBody>
      </p:sp>
    </p:spTree>
    <p:extLst>
      <p:ext uri="{BB962C8B-B14F-4D97-AF65-F5344CB8AC3E}">
        <p14:creationId xmlns:p14="http://schemas.microsoft.com/office/powerpoint/2010/main" val="15216966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 10">
            <a:extLst>
              <a:ext uri="{FF2B5EF4-FFF2-40B4-BE49-F238E27FC236}">
                <a16:creationId xmlns:a16="http://schemas.microsoft.com/office/drawing/2014/main" id="{2EC703F3-1228-CC4F-9BEA-BD4180A8B305}"/>
              </a:ext>
            </a:extLst>
          </p:cNvPr>
          <p:cNvGraphicFramePr>
            <a:graphicFrameLocks noGrp="1"/>
          </p:cNvGraphicFramePr>
          <p:nvPr>
            <p:extLst>
              <p:ext uri="{D42A27DB-BD31-4B8C-83A1-F6EECF244321}">
                <p14:modId xmlns:p14="http://schemas.microsoft.com/office/powerpoint/2010/main" val="2357627643"/>
              </p:ext>
            </p:extLst>
          </p:nvPr>
        </p:nvGraphicFramePr>
        <p:xfrm>
          <a:off x="8289138" y="123362"/>
          <a:ext cx="3476908" cy="2471450"/>
        </p:xfrm>
        <a:graphic>
          <a:graphicData uri="http://schemas.openxmlformats.org/drawingml/2006/table">
            <a:tbl>
              <a:tblPr>
                <a:effectLst>
                  <a:reflection blurRad="6350" stA="52000" endA="300" endPos="35000" dir="5400000" sy="-100000" algn="bl" rotWithShape="0"/>
                </a:effectLst>
                <a:tableStyleId>{5C22544A-7EE6-4342-B048-85BDC9FD1C3A}</a:tableStyleId>
              </a:tblPr>
              <a:tblGrid>
                <a:gridCol w="3476908">
                  <a:extLst>
                    <a:ext uri="{9D8B030D-6E8A-4147-A177-3AD203B41FA5}">
                      <a16:colId xmlns:a16="http://schemas.microsoft.com/office/drawing/2014/main" val="2448353432"/>
                    </a:ext>
                  </a:extLst>
                </a:gridCol>
              </a:tblGrid>
              <a:tr h="551210">
                <a:tc>
                  <a:txBody>
                    <a:bodyPr/>
                    <a:lstStyle/>
                    <a:p>
                      <a:pPr algn="l" fontAlgn="b"/>
                      <a:r>
                        <a:rPr lang="fr" sz="1600" b="1" u="none" strike="noStrike" dirty="0">
                          <a:solidFill>
                            <a:schemeClr val="bg1"/>
                          </a:solidFill>
                          <a:effectLst/>
                          <a:latin typeface="Century Gothic" panose="020B0502020202020204" pitchFamily="34" charset="0"/>
                        </a:rPr>
                        <a:t>C. EXPLOITATION D'UN AUTRE SITE</a:t>
                      </a:r>
                    </a:p>
                  </a:txBody>
                  <a:tcPr marL="86923" marR="86923" marT="86923" marB="86923"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2764071318"/>
                  </a:ext>
                </a:extLst>
              </a:tr>
              <a:tr h="1920240">
                <a:tc>
                  <a:txBody>
                    <a:bodyPr/>
                    <a:lstStyle/>
                    <a:p>
                      <a:pPr algn="l" fontAlgn="b"/>
                      <a:r>
                        <a:rPr lang="fr" sz="1600" b="0" u="none" strike="noStrike" dirty="0">
                          <a:solidFill>
                            <a:schemeClr val="tx1"/>
                          </a:solidFill>
                          <a:effectLst/>
                          <a:latin typeface="Century Gothic" panose="020B0502020202020204" pitchFamily="34" charset="0"/>
                        </a:rPr>
                        <a:t>Cette phase se poursuit jusqu'à ce que l'entreprise puisse restaurer l'installation principale.</a:t>
                      </a:r>
                    </a:p>
                    <a:p>
                      <a:pPr algn="l" fontAlgn="b"/>
                      <a:endParaRPr lang="en-US" sz="1400" b="0" u="none" strike="noStrike" dirty="0">
                        <a:solidFill>
                          <a:schemeClr val="tx1"/>
                        </a:solidFill>
                        <a:effectLst/>
                        <a:latin typeface="Century Gothic" panose="020B0502020202020204" pitchFamily="34" charset="0"/>
                      </a:endParaRPr>
                    </a:p>
                  </a:txBody>
                  <a:tcPr marL="86923" marR="86923" marT="86923" marB="86923">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52985528"/>
                  </a:ext>
                </a:extLst>
              </a:tr>
            </a:tbl>
          </a:graphicData>
        </a:graphic>
      </p:graphicFrame>
      <p:graphicFrame>
        <p:nvGraphicFramePr>
          <p:cNvPr id="9" name="Table 8">
            <a:extLst>
              <a:ext uri="{FF2B5EF4-FFF2-40B4-BE49-F238E27FC236}">
                <a16:creationId xmlns:a16="http://schemas.microsoft.com/office/drawing/2014/main" id="{79487483-FCAD-A74E-9D31-19CA87E15568}"/>
              </a:ext>
            </a:extLst>
          </p:cNvPr>
          <p:cNvGraphicFramePr>
            <a:graphicFrameLocks noGrp="1"/>
          </p:cNvGraphicFramePr>
          <p:nvPr>
            <p:extLst>
              <p:ext uri="{D42A27DB-BD31-4B8C-83A1-F6EECF244321}">
                <p14:modId xmlns:p14="http://schemas.microsoft.com/office/powerpoint/2010/main" val="4147975084"/>
              </p:ext>
            </p:extLst>
          </p:nvPr>
        </p:nvGraphicFramePr>
        <p:xfrm>
          <a:off x="4006776" y="552496"/>
          <a:ext cx="3476908" cy="4572291"/>
        </p:xfrm>
        <a:graphic>
          <a:graphicData uri="http://schemas.openxmlformats.org/drawingml/2006/table">
            <a:tbl>
              <a:tblPr>
                <a:effectLst>
                  <a:reflection blurRad="6350" stA="52000" endA="300" endPos="35000" dir="5400000" sy="-100000" algn="bl" rotWithShape="0"/>
                </a:effectLst>
                <a:tableStyleId>{5C22544A-7EE6-4342-B048-85BDC9FD1C3A}</a:tableStyleId>
              </a:tblPr>
              <a:tblGrid>
                <a:gridCol w="3476908">
                  <a:extLst>
                    <a:ext uri="{9D8B030D-6E8A-4147-A177-3AD203B41FA5}">
                      <a16:colId xmlns:a16="http://schemas.microsoft.com/office/drawing/2014/main" val="2448353432"/>
                    </a:ext>
                  </a:extLst>
                </a:gridCol>
              </a:tblGrid>
              <a:tr h="548931">
                <a:tc>
                  <a:txBody>
                    <a:bodyPr/>
                    <a:lstStyle/>
                    <a:p>
                      <a:pPr algn="l" fontAlgn="b"/>
                      <a:r>
                        <a:rPr lang="fr" sz="1600" b="1" u="none" strike="noStrike" dirty="0">
                          <a:solidFill>
                            <a:schemeClr val="bg1"/>
                          </a:solidFill>
                          <a:effectLst/>
                          <a:latin typeface="Century Gothic" panose="020B0502020202020204" pitchFamily="34" charset="0"/>
                        </a:rPr>
                        <a:t>B. PLANIFIER L'ACTIVATION</a:t>
                      </a:r>
                    </a:p>
                  </a:txBody>
                  <a:tcPr marL="86923" marR="86923" marT="86923" marB="86923"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solidFill>
                  </a:tcPr>
                </a:tc>
                <a:extLst>
                  <a:ext uri="{0D108BD9-81ED-4DB2-BD59-A6C34878D82A}">
                    <a16:rowId xmlns:a16="http://schemas.microsoft.com/office/drawing/2014/main" val="2764071318"/>
                  </a:ext>
                </a:extLst>
              </a:tr>
              <a:tr h="4023360">
                <a:tc>
                  <a:txBody>
                    <a:bodyPr/>
                    <a:lstStyle/>
                    <a:p>
                      <a:pPr algn="l" fontAlgn="b"/>
                      <a:r>
                        <a:rPr lang="fr" sz="1600" b="0" u="none" strike="noStrike" dirty="0">
                          <a:solidFill>
                            <a:schemeClr val="tx1"/>
                          </a:solidFill>
                          <a:effectLst/>
                          <a:latin typeface="Century Gothic" panose="020B0502020202020204" pitchFamily="34" charset="0"/>
                        </a:rPr>
                        <a:t>L'entreprise met en œuvre le plan de continuité des activités au cours de cette phase. Cette phase se poursuivra jusqu'à ce que l'entreprise sécurise l'autre site commercial et déplace les opérations commerciales.</a:t>
                      </a:r>
                    </a:p>
                    <a:p>
                      <a:pPr algn="l" fontAlgn="b"/>
                      <a:endParaRPr lang="en-US" sz="1400" b="0" u="none" strike="noStrike" dirty="0">
                        <a:solidFill>
                          <a:schemeClr val="tx1"/>
                        </a:solidFill>
                        <a:effectLst/>
                        <a:latin typeface="Century Gothic" panose="020B0502020202020204" pitchFamily="34" charset="0"/>
                      </a:endParaRPr>
                    </a:p>
                  </a:txBody>
                  <a:tcPr marL="86923" marR="86923" marT="86923" marB="86923">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52985528"/>
                  </a:ext>
                </a:extLst>
              </a:tr>
            </a:tbl>
          </a:graphicData>
        </a:graphic>
      </p:graphicFrame>
      <p:graphicFrame>
        <p:nvGraphicFramePr>
          <p:cNvPr id="6" name="Table 5">
            <a:extLst>
              <a:ext uri="{FF2B5EF4-FFF2-40B4-BE49-F238E27FC236}">
                <a16:creationId xmlns:a16="http://schemas.microsoft.com/office/drawing/2014/main" id="{E4B3906C-2899-4848-B78B-B04184BB2E50}"/>
              </a:ext>
            </a:extLst>
          </p:cNvPr>
          <p:cNvGraphicFramePr>
            <a:graphicFrameLocks noGrp="1"/>
          </p:cNvGraphicFramePr>
          <p:nvPr>
            <p:extLst>
              <p:ext uri="{D42A27DB-BD31-4B8C-83A1-F6EECF244321}">
                <p14:modId xmlns:p14="http://schemas.microsoft.com/office/powerpoint/2010/main" val="3661115188"/>
              </p:ext>
            </p:extLst>
          </p:nvPr>
        </p:nvGraphicFramePr>
        <p:xfrm>
          <a:off x="6550684" y="2881394"/>
          <a:ext cx="4703470" cy="3187166"/>
        </p:xfrm>
        <a:graphic>
          <a:graphicData uri="http://schemas.openxmlformats.org/drawingml/2006/table">
            <a:tbl>
              <a:tblPr>
                <a:effectLst>
                  <a:reflection blurRad="6350" stA="52000" endA="300" endPos="35000" dir="5400000" sy="-100000" algn="bl" rotWithShape="0"/>
                </a:effectLst>
                <a:tableStyleId>{5C22544A-7EE6-4342-B048-85BDC9FD1C3A}</a:tableStyleId>
              </a:tblPr>
              <a:tblGrid>
                <a:gridCol w="4703470">
                  <a:extLst>
                    <a:ext uri="{9D8B030D-6E8A-4147-A177-3AD203B41FA5}">
                      <a16:colId xmlns:a16="http://schemas.microsoft.com/office/drawing/2014/main" val="2448353432"/>
                    </a:ext>
                  </a:extLst>
                </a:gridCol>
              </a:tblGrid>
              <a:tr h="548931">
                <a:tc>
                  <a:txBody>
                    <a:bodyPr/>
                    <a:lstStyle/>
                    <a:p>
                      <a:pPr algn="l" fontAlgn="b"/>
                      <a:r>
                        <a:rPr lang="fr" sz="1600" b="1" u="none" strike="noStrike" dirty="0">
                          <a:solidFill>
                            <a:schemeClr val="bg1"/>
                          </a:solidFill>
                          <a:effectLst/>
                          <a:latin typeface="Century Gothic" panose="020B0502020202020204" pitchFamily="34" charset="0"/>
                        </a:rPr>
                        <a:t>D. TRANSITION VERS LE SITE PRINCIPAL</a:t>
                      </a:r>
                    </a:p>
                  </a:txBody>
                  <a:tcPr marL="86923" marR="86923" marT="86923" marB="86923"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solidFill>
                  </a:tcPr>
                </a:tc>
                <a:extLst>
                  <a:ext uri="{0D108BD9-81ED-4DB2-BD59-A6C34878D82A}">
                    <a16:rowId xmlns:a16="http://schemas.microsoft.com/office/drawing/2014/main" val="2764071318"/>
                  </a:ext>
                </a:extLst>
              </a:tr>
              <a:tr h="2638235">
                <a:tc>
                  <a:txBody>
                    <a:bodyPr/>
                    <a:lstStyle/>
                    <a:p>
                      <a:pPr algn="l" fontAlgn="b"/>
                      <a:r>
                        <a:rPr lang="fr" sz="1600" b="0" u="none" strike="noStrike" dirty="0">
                          <a:solidFill>
                            <a:schemeClr val="tx1"/>
                          </a:solidFill>
                          <a:effectLst/>
                          <a:latin typeface="Century Gothic" panose="020B0502020202020204" pitchFamily="34" charset="0"/>
                        </a:rPr>
                        <a:t>Cette phase se poursuit jusqu'à ce que l'entreprise puisse déplacer de manière appropriée les opérations commerciales vers le site commercial d'origine. </a:t>
                      </a:r>
                    </a:p>
                    <a:p>
                      <a:pPr algn="l" fontAlgn="b"/>
                      <a:endParaRPr lang="en-US" sz="1400" b="0" u="none" strike="noStrike" dirty="0">
                        <a:solidFill>
                          <a:schemeClr val="tx1"/>
                        </a:solidFill>
                        <a:effectLst/>
                        <a:latin typeface="Century Gothic" panose="020B0502020202020204" pitchFamily="34" charset="0"/>
                      </a:endParaRPr>
                    </a:p>
                  </a:txBody>
                  <a:tcPr marL="86923" marR="86923" marT="86923" marB="86923">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52985528"/>
                  </a:ext>
                </a:extLst>
              </a:tr>
            </a:tbl>
          </a:graphicData>
        </a:graphic>
      </p:graphicFrame>
      <p:graphicFrame>
        <p:nvGraphicFramePr>
          <p:cNvPr id="10" name="Table 9">
            <a:extLst>
              <a:ext uri="{FF2B5EF4-FFF2-40B4-BE49-F238E27FC236}">
                <a16:creationId xmlns:a16="http://schemas.microsoft.com/office/drawing/2014/main" id="{7771ACC8-66E4-5E41-A606-ABE3F4CA3443}"/>
              </a:ext>
            </a:extLst>
          </p:cNvPr>
          <p:cNvGraphicFramePr>
            <a:graphicFrameLocks noGrp="1"/>
          </p:cNvGraphicFramePr>
          <p:nvPr>
            <p:extLst>
              <p:ext uri="{D42A27DB-BD31-4B8C-83A1-F6EECF244321}">
                <p14:modId xmlns:p14="http://schemas.microsoft.com/office/powerpoint/2010/main" val="2892787537"/>
              </p:ext>
            </p:extLst>
          </p:nvPr>
        </p:nvGraphicFramePr>
        <p:xfrm>
          <a:off x="360853" y="2679875"/>
          <a:ext cx="3476908" cy="2829971"/>
        </p:xfrm>
        <a:graphic>
          <a:graphicData uri="http://schemas.openxmlformats.org/drawingml/2006/table">
            <a:tbl>
              <a:tblPr>
                <a:effectLst>
                  <a:reflection blurRad="6350" stA="52000" endA="300" endPos="35000" dir="5400000" sy="-100000" algn="bl" rotWithShape="0"/>
                </a:effectLst>
                <a:tableStyleId>{5C22544A-7EE6-4342-B048-85BDC9FD1C3A}</a:tableStyleId>
              </a:tblPr>
              <a:tblGrid>
                <a:gridCol w="3476908">
                  <a:extLst>
                    <a:ext uri="{9D8B030D-6E8A-4147-A177-3AD203B41FA5}">
                      <a16:colId xmlns:a16="http://schemas.microsoft.com/office/drawing/2014/main" val="2448353432"/>
                    </a:ext>
                  </a:extLst>
                </a:gridCol>
              </a:tblGrid>
              <a:tr h="487411">
                <a:tc>
                  <a:txBody>
                    <a:bodyPr/>
                    <a:lstStyle/>
                    <a:p>
                      <a:pPr algn="l" fontAlgn="b"/>
                      <a:r>
                        <a:rPr lang="fr" sz="1600" b="1" u="none" strike="noStrike" dirty="0">
                          <a:solidFill>
                            <a:schemeClr val="bg1"/>
                          </a:solidFill>
                          <a:effectLst/>
                          <a:latin typeface="Century Gothic" panose="020B0502020202020204" pitchFamily="34" charset="0"/>
                        </a:rPr>
                        <a:t>A. CATASTROPHE</a:t>
                      </a:r>
                    </a:p>
                  </a:txBody>
                  <a:tcPr marL="86923" marR="86923" marT="86923" marB="86923"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50000"/>
                      </a:schemeClr>
                    </a:solidFill>
                  </a:tcPr>
                </a:tc>
                <a:extLst>
                  <a:ext uri="{0D108BD9-81ED-4DB2-BD59-A6C34878D82A}">
                    <a16:rowId xmlns:a16="http://schemas.microsoft.com/office/drawing/2014/main" val="2764071318"/>
                  </a:ext>
                </a:extLst>
              </a:tr>
              <a:tr h="2342560">
                <a:tc>
                  <a:txBody>
                    <a:bodyPr/>
                    <a:lstStyle/>
                    <a:p>
                      <a:pPr algn="l" fontAlgn="b"/>
                      <a:r>
                        <a:rPr lang="fr" sz="1600" b="0" u="none" strike="noStrike" dirty="0">
                          <a:solidFill>
                            <a:schemeClr val="tx1"/>
                          </a:solidFill>
                          <a:effectLst/>
                          <a:latin typeface="Century Gothic" panose="020B0502020202020204" pitchFamily="34" charset="0"/>
                        </a:rPr>
                        <a:t>L'entreprise déclare une catastrophe et décide d'activer le reste du plan de redressement.</a:t>
                      </a:r>
                    </a:p>
                    <a:p>
                      <a:pPr algn="l" fontAlgn="b"/>
                      <a:endParaRPr lang="en-US" sz="1400" b="0" u="none" strike="noStrike" dirty="0">
                        <a:solidFill>
                          <a:schemeClr val="tx1"/>
                        </a:solidFill>
                        <a:effectLst/>
                        <a:latin typeface="Century Gothic" panose="020B0502020202020204" pitchFamily="34" charset="0"/>
                      </a:endParaRPr>
                    </a:p>
                  </a:txBody>
                  <a:tcPr marL="86923" marR="86923" marT="86923" marB="86923">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52985528"/>
                  </a:ext>
                </a:extLst>
              </a:tr>
            </a:tbl>
          </a:graphicData>
        </a:graphic>
      </p:graphicFrame>
      <p:sp>
        <p:nvSpPr>
          <p:cNvPr id="8" name="Rectangle 7"/>
          <p:cNvSpPr/>
          <p:nvPr/>
        </p:nvSpPr>
        <p:spPr>
          <a:xfrm>
            <a:off x="0" y="6333892"/>
            <a:ext cx="12192000" cy="524107"/>
          </a:xfrm>
          <a:custGeom>
            <a:avLst/>
            <a:gdLst>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 name="connsiteX0" fmla="*/ 0 w 12192000"/>
              <a:gd name="connsiteY0" fmla="*/ 3171 h 524107"/>
              <a:gd name="connsiteX1" fmla="*/ 1105457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6887 h 527823"/>
              <a:gd name="connsiteX1" fmla="*/ 11054576 w 12192000"/>
              <a:gd name="connsiteY1" fmla="*/ 3716 h 527823"/>
              <a:gd name="connsiteX2" fmla="*/ 11288751 w 12192000"/>
              <a:gd name="connsiteY2" fmla="*/ 0 h 527823"/>
              <a:gd name="connsiteX3" fmla="*/ 12192000 w 12192000"/>
              <a:gd name="connsiteY3" fmla="*/ 6887 h 527823"/>
              <a:gd name="connsiteX4" fmla="*/ 12192000 w 12192000"/>
              <a:gd name="connsiteY4" fmla="*/ 527823 h 527823"/>
              <a:gd name="connsiteX5" fmla="*/ 0 w 12192000"/>
              <a:gd name="connsiteY5" fmla="*/ 527823 h 527823"/>
              <a:gd name="connsiteX6" fmla="*/ 0 w 12192000"/>
              <a:gd name="connsiteY6" fmla="*/ 6887 h 527823"/>
              <a:gd name="connsiteX0" fmla="*/ 0 w 12192000"/>
              <a:gd name="connsiteY0" fmla="*/ 6887 h 527823"/>
              <a:gd name="connsiteX1" fmla="*/ 11054576 w 12192000"/>
              <a:gd name="connsiteY1" fmla="*/ 3716 h 527823"/>
              <a:gd name="connsiteX2" fmla="*/ 11288751 w 12192000"/>
              <a:gd name="connsiteY2" fmla="*/ 0 h 527823"/>
              <a:gd name="connsiteX3" fmla="*/ 11508059 w 12192000"/>
              <a:gd name="connsiteY3" fmla="*/ 7434 h 527823"/>
              <a:gd name="connsiteX4" fmla="*/ 12192000 w 12192000"/>
              <a:gd name="connsiteY4" fmla="*/ 6887 h 527823"/>
              <a:gd name="connsiteX5" fmla="*/ 12192000 w 12192000"/>
              <a:gd name="connsiteY5" fmla="*/ 527823 h 527823"/>
              <a:gd name="connsiteX6" fmla="*/ 0 w 12192000"/>
              <a:gd name="connsiteY6" fmla="*/ 527823 h 527823"/>
              <a:gd name="connsiteX7" fmla="*/ 0 w 12192000"/>
              <a:gd name="connsiteY7" fmla="*/ 6887 h 527823"/>
              <a:gd name="connsiteX0" fmla="*/ 0 w 12192000"/>
              <a:gd name="connsiteY0" fmla="*/ 3171 h 524107"/>
              <a:gd name="connsiteX1" fmla="*/ 11054576 w 12192000"/>
              <a:gd name="connsiteY1" fmla="*/ 0 h 524107"/>
              <a:gd name="connsiteX2" fmla="*/ 11296185 w 12192000"/>
              <a:gd name="connsiteY2" fmla="*/ 159836 h 524107"/>
              <a:gd name="connsiteX3" fmla="*/ 11508059 w 12192000"/>
              <a:gd name="connsiteY3" fmla="*/ 3718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24107">
                <a:moveTo>
                  <a:pt x="0" y="3171"/>
                </a:moveTo>
                <a:lnTo>
                  <a:pt x="11054576" y="0"/>
                </a:lnTo>
                <a:lnTo>
                  <a:pt x="11296185" y="159836"/>
                </a:lnTo>
                <a:lnTo>
                  <a:pt x="11508059" y="3718"/>
                </a:lnTo>
                <a:lnTo>
                  <a:pt x="12192000" y="3171"/>
                </a:lnTo>
                <a:lnTo>
                  <a:pt x="12192000" y="524107"/>
                </a:lnTo>
                <a:lnTo>
                  <a:pt x="0" y="524107"/>
                </a:lnTo>
                <a:lnTo>
                  <a:pt x="0" y="317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7" name="TextBox 6"/>
          <p:cNvSpPr txBox="1"/>
          <p:nvPr/>
        </p:nvSpPr>
        <p:spPr>
          <a:xfrm>
            <a:off x="220177" y="6477000"/>
            <a:ext cx="11844864" cy="646331"/>
          </a:xfrm>
          <a:prstGeom prst="rect">
            <a:avLst/>
          </a:prstGeom>
          <a:noFill/>
        </p:spPr>
        <p:txBody>
          <a:bodyPr wrap="square" rtlCol="0">
            <a:spAutoFit/>
          </a:bodyPr>
          <a:lstStyle/>
          <a:p>
            <a:pPr algn="r"/>
            <a:r>
              <a:rPr lang="fr" b="1" dirty="0">
                <a:solidFill>
                  <a:schemeClr val="bg1"/>
                </a:solidFill>
                <a:latin typeface="Century Gothic" panose="020B0502020202020204" pitchFamily="34" charset="0"/>
                <a:ea typeface="Arial" charset="0"/>
                <a:cs typeface="Arial" charset="0"/>
              </a:rPr>
              <a:t>5. PHASES DE RÉCUPÉRATION</a:t>
            </a:r>
          </a:p>
          <a:p>
            <a:pPr algn="r"/>
            <a:endParaRPr lang="en-US" b="1" dirty="0">
              <a:solidFill>
                <a:schemeClr val="bg1"/>
              </a:solidFill>
              <a:latin typeface="Century Gothic" panose="020B0502020202020204" pitchFamily="34" charset="0"/>
              <a:ea typeface="Arial" charset="0"/>
              <a:cs typeface="Arial" charset="0"/>
            </a:endParaRPr>
          </a:p>
        </p:txBody>
      </p:sp>
      <p:sp>
        <p:nvSpPr>
          <p:cNvPr id="12" name="TextBox 11">
            <a:extLst>
              <a:ext uri="{FF2B5EF4-FFF2-40B4-BE49-F238E27FC236}">
                <a16:creationId xmlns:a16="http://schemas.microsoft.com/office/drawing/2014/main" id="{403094BE-D411-1E45-AC78-FD6FF2B5A5A1}"/>
              </a:ext>
            </a:extLst>
          </p:cNvPr>
          <p:cNvSpPr txBox="1"/>
          <p:nvPr/>
        </p:nvSpPr>
        <p:spPr>
          <a:xfrm>
            <a:off x="440936" y="383219"/>
            <a:ext cx="3316742" cy="2031325"/>
          </a:xfrm>
          <a:prstGeom prst="rect">
            <a:avLst/>
          </a:prstGeom>
          <a:noFill/>
        </p:spPr>
        <p:txBody>
          <a:bodyPr wrap="square" numCol="1" rtlCol="0">
            <a:spAutoFit/>
          </a:bodyPr>
          <a:lstStyle/>
          <a:p>
            <a:r>
              <a:rPr lang="fr" dirty="0">
                <a:latin typeface="Century Gothic" panose="020B0502020202020204" pitchFamily="34" charset="0"/>
              </a:rPr>
              <a:t>Ce sont les activités les plus nécessaires à la poursuite de l'entreprise, et le plan de redressement devrait cibler ces fonctions essentielles de l'entreprise. Le plan de redressement devrait se dérouler comme suit :</a:t>
            </a:r>
            <a:endParaRPr lang="en-US" sz="1600" dirty="0">
              <a:latin typeface="Century Gothic" panose="020B0502020202020204" pitchFamily="34" charset="0"/>
            </a:endParaRPr>
          </a:p>
        </p:txBody>
      </p:sp>
    </p:spTree>
    <p:extLst>
      <p:ext uri="{BB962C8B-B14F-4D97-AF65-F5344CB8AC3E}">
        <p14:creationId xmlns:p14="http://schemas.microsoft.com/office/powerpoint/2010/main" val="4055186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1D5270F0-3FE0-9045-A861-1E7D1F6DA3B2}"/>
              </a:ext>
            </a:extLst>
          </p:cNvPr>
          <p:cNvGraphicFramePr>
            <a:graphicFrameLocks noGrp="1"/>
          </p:cNvGraphicFramePr>
          <p:nvPr>
            <p:extLst>
              <p:ext uri="{D42A27DB-BD31-4B8C-83A1-F6EECF244321}">
                <p14:modId xmlns:p14="http://schemas.microsoft.com/office/powerpoint/2010/main" val="266431907"/>
              </p:ext>
            </p:extLst>
          </p:nvPr>
        </p:nvGraphicFramePr>
        <p:xfrm>
          <a:off x="546234" y="641685"/>
          <a:ext cx="11036166" cy="5001126"/>
        </p:xfrm>
        <a:graphic>
          <a:graphicData uri="http://schemas.openxmlformats.org/drawingml/2006/table">
            <a:tbl>
              <a:tblPr>
                <a:effectLst>
                  <a:reflection blurRad="6350" stA="52000" endA="300" endPos="35000" dir="5400000" sy="-100000" algn="bl" rotWithShape="0"/>
                </a:effectLst>
                <a:tableStyleId>{5C22544A-7EE6-4342-B048-85BDC9FD1C3A}</a:tableStyleId>
              </a:tblPr>
              <a:tblGrid>
                <a:gridCol w="11036166">
                  <a:extLst>
                    <a:ext uri="{9D8B030D-6E8A-4147-A177-3AD203B41FA5}">
                      <a16:colId xmlns:a16="http://schemas.microsoft.com/office/drawing/2014/main" val="185754983"/>
                    </a:ext>
                  </a:extLst>
                </a:gridCol>
              </a:tblGrid>
              <a:tr h="5001126">
                <a:tc>
                  <a:txBody>
                    <a:bodyPr/>
                    <a:lstStyle/>
                    <a:p>
                      <a:pPr algn="l" fontAlgn="ctr"/>
                      <a:endParaRPr lang="en-US" sz="2400" b="0" i="0" u="none" strike="noStrike" dirty="0">
                        <a:solidFill>
                          <a:schemeClr val="tx1"/>
                        </a:solidFill>
                        <a:effectLst/>
                        <a:latin typeface="Century Gothic" panose="020B0502020202020204" pitchFamily="34" charset="0"/>
                      </a:endParaRPr>
                    </a:p>
                  </a:txBody>
                  <a:tcPr marL="457200" marR="137160" marT="137160" marB="1371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64071318"/>
                  </a:ext>
                </a:extLst>
              </a:tr>
            </a:tbl>
          </a:graphicData>
        </a:graphic>
      </p:graphicFrame>
      <p:sp>
        <p:nvSpPr>
          <p:cNvPr id="8" name="Rectangle 7"/>
          <p:cNvSpPr/>
          <p:nvPr/>
        </p:nvSpPr>
        <p:spPr>
          <a:xfrm>
            <a:off x="0" y="6333892"/>
            <a:ext cx="12192000" cy="524107"/>
          </a:xfrm>
          <a:custGeom>
            <a:avLst/>
            <a:gdLst>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 name="connsiteX0" fmla="*/ 0 w 12192000"/>
              <a:gd name="connsiteY0" fmla="*/ 3171 h 524107"/>
              <a:gd name="connsiteX1" fmla="*/ 1105457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6887 h 527823"/>
              <a:gd name="connsiteX1" fmla="*/ 11054576 w 12192000"/>
              <a:gd name="connsiteY1" fmla="*/ 3716 h 527823"/>
              <a:gd name="connsiteX2" fmla="*/ 11288751 w 12192000"/>
              <a:gd name="connsiteY2" fmla="*/ 0 h 527823"/>
              <a:gd name="connsiteX3" fmla="*/ 12192000 w 12192000"/>
              <a:gd name="connsiteY3" fmla="*/ 6887 h 527823"/>
              <a:gd name="connsiteX4" fmla="*/ 12192000 w 12192000"/>
              <a:gd name="connsiteY4" fmla="*/ 527823 h 527823"/>
              <a:gd name="connsiteX5" fmla="*/ 0 w 12192000"/>
              <a:gd name="connsiteY5" fmla="*/ 527823 h 527823"/>
              <a:gd name="connsiteX6" fmla="*/ 0 w 12192000"/>
              <a:gd name="connsiteY6" fmla="*/ 6887 h 527823"/>
              <a:gd name="connsiteX0" fmla="*/ 0 w 12192000"/>
              <a:gd name="connsiteY0" fmla="*/ 6887 h 527823"/>
              <a:gd name="connsiteX1" fmla="*/ 11054576 w 12192000"/>
              <a:gd name="connsiteY1" fmla="*/ 3716 h 527823"/>
              <a:gd name="connsiteX2" fmla="*/ 11288751 w 12192000"/>
              <a:gd name="connsiteY2" fmla="*/ 0 h 527823"/>
              <a:gd name="connsiteX3" fmla="*/ 11508059 w 12192000"/>
              <a:gd name="connsiteY3" fmla="*/ 7434 h 527823"/>
              <a:gd name="connsiteX4" fmla="*/ 12192000 w 12192000"/>
              <a:gd name="connsiteY4" fmla="*/ 6887 h 527823"/>
              <a:gd name="connsiteX5" fmla="*/ 12192000 w 12192000"/>
              <a:gd name="connsiteY5" fmla="*/ 527823 h 527823"/>
              <a:gd name="connsiteX6" fmla="*/ 0 w 12192000"/>
              <a:gd name="connsiteY6" fmla="*/ 527823 h 527823"/>
              <a:gd name="connsiteX7" fmla="*/ 0 w 12192000"/>
              <a:gd name="connsiteY7" fmla="*/ 6887 h 527823"/>
              <a:gd name="connsiteX0" fmla="*/ 0 w 12192000"/>
              <a:gd name="connsiteY0" fmla="*/ 3171 h 524107"/>
              <a:gd name="connsiteX1" fmla="*/ 11054576 w 12192000"/>
              <a:gd name="connsiteY1" fmla="*/ 0 h 524107"/>
              <a:gd name="connsiteX2" fmla="*/ 11296185 w 12192000"/>
              <a:gd name="connsiteY2" fmla="*/ 159836 h 524107"/>
              <a:gd name="connsiteX3" fmla="*/ 11508059 w 12192000"/>
              <a:gd name="connsiteY3" fmla="*/ 3718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24107">
                <a:moveTo>
                  <a:pt x="0" y="3171"/>
                </a:moveTo>
                <a:lnTo>
                  <a:pt x="11054576" y="0"/>
                </a:lnTo>
                <a:lnTo>
                  <a:pt x="11296185" y="159836"/>
                </a:lnTo>
                <a:lnTo>
                  <a:pt x="11508059" y="3718"/>
                </a:lnTo>
                <a:lnTo>
                  <a:pt x="12192000" y="3171"/>
                </a:lnTo>
                <a:lnTo>
                  <a:pt x="12192000" y="524107"/>
                </a:lnTo>
                <a:lnTo>
                  <a:pt x="0" y="524107"/>
                </a:lnTo>
                <a:lnTo>
                  <a:pt x="0" y="317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7" name="TextBox 6"/>
          <p:cNvSpPr txBox="1"/>
          <p:nvPr/>
        </p:nvSpPr>
        <p:spPr>
          <a:xfrm>
            <a:off x="3781586" y="6477000"/>
            <a:ext cx="8283455" cy="369332"/>
          </a:xfrm>
          <a:prstGeom prst="rect">
            <a:avLst/>
          </a:prstGeom>
          <a:noFill/>
        </p:spPr>
        <p:txBody>
          <a:bodyPr wrap="square" rtlCol="0">
            <a:spAutoFit/>
          </a:bodyPr>
          <a:lstStyle/>
          <a:p>
            <a:pPr algn="r"/>
            <a:r>
              <a:rPr lang="fr" b="1" dirty="0">
                <a:solidFill>
                  <a:schemeClr val="bg1"/>
                </a:solidFill>
                <a:latin typeface="Century Gothic" panose="020B0502020202020204" pitchFamily="34" charset="0"/>
                <a:ea typeface="Arial" charset="0"/>
                <a:cs typeface="Arial" charset="0"/>
              </a:rPr>
              <a:t>6. SAUVEGARDE DES ENREGISTREMENTS</a:t>
            </a:r>
          </a:p>
        </p:txBody>
      </p:sp>
    </p:spTree>
    <p:extLst>
      <p:ext uri="{BB962C8B-B14F-4D97-AF65-F5344CB8AC3E}">
        <p14:creationId xmlns:p14="http://schemas.microsoft.com/office/powerpoint/2010/main" val="3543057122"/>
      </p:ext>
    </p:extLst>
  </p:cSld>
  <p:clrMapOvr>
    <a:masterClrMapping/>
  </p:clrMapOvr>
</p:sld>
</file>

<file path=ppt/theme/theme1.xml><?xml version="1.0" encoding="utf-8"?>
<a:theme xmlns:a="http://schemas.openxmlformats.org/drawingml/2006/main" name="IC-Business-Continuity-Plan-Template_PowerPoin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Презентация2" id="{E83BE7B5-FCFF-41BC-988D-356DD4C83AB6}" vid="{3CAFC71F-B24C-4491-8BAB-F291AA02939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IC-Business-Continuity-Plan-9465_PowerPoint</Template>
  <TotalTime>6</TotalTime>
  <Words>1098</Words>
  <Application>Microsoft Macintosh PowerPoint</Application>
  <PresentationFormat>Grand écran</PresentationFormat>
  <Paragraphs>140</Paragraphs>
  <Slides>14</Slides>
  <Notes>14</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14</vt:i4>
      </vt:variant>
    </vt:vector>
  </HeadingPairs>
  <TitlesOfParts>
    <vt:vector size="20" baseType="lpstr">
      <vt:lpstr>Arial Unicode MS</vt:lpstr>
      <vt:lpstr>Arial</vt:lpstr>
      <vt:lpstr>Calibri</vt:lpstr>
      <vt:lpstr>Calibri Light</vt:lpstr>
      <vt:lpstr>Century Gothic</vt:lpstr>
      <vt:lpstr>IC-Business-Continuity-Plan-Template_PowerPoint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Alexandra Ragazhinskaya</dc:creator>
  <cp:lastModifiedBy>Ainhoa Carpio-Talleux</cp:lastModifiedBy>
  <cp:revision>4</cp:revision>
  <dcterms:created xsi:type="dcterms:W3CDTF">2019-10-16T20:26:32Z</dcterms:created>
  <dcterms:modified xsi:type="dcterms:W3CDTF">2025-06-30T09:52:33Z</dcterms:modified>
</cp:coreProperties>
</file>